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56" r:id="rId4"/>
    <p:sldId id="269" r:id="rId5"/>
    <p:sldId id="267" r:id="rId6"/>
    <p:sldId id="268" r:id="rId7"/>
    <p:sldId id="257" r:id="rId8"/>
    <p:sldId id="262" r:id="rId9"/>
    <p:sldId id="264" r:id="rId10"/>
    <p:sldId id="261" r:id="rId11"/>
    <p:sldId id="263" r:id="rId12"/>
    <p:sldId id="271" r:id="rId13"/>
    <p:sldId id="266" r:id="rId14"/>
    <p:sldId id="25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4" autoAdjust="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Spisok-o-Petre1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zvezda.ru/podcast/tag/petr-i/" TargetMode="External"/><Relationship Id="rId2" Type="http://schemas.openxmlformats.org/officeDocument/2006/relationships/hyperlink" Target="https://radiozvezda.ru/programs/istoricheskie-zamet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vera.ru/politika-petra-i-istoricheskij-chas-s-dmitriem-volodihinym.html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87;&#1077;&#1090;&#1088;1.&#1088;&#1091;&#1089;/" TargetMode="External"/><Relationship Id="rId4" Type="http://schemas.openxmlformats.org/officeDocument/2006/relationships/hyperlink" Target="https://www.culture.ru/s/petr-i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рест 10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60032" y="4365104"/>
            <a:ext cx="3672408" cy="144016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0099"/>
                </a:solidFill>
              </a:rPr>
              <a:t>Шевцова Г.П.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</a:rPr>
              <a:t> учитель истории ВКК, 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</a:rPr>
              <a:t>руководитель ГМО учителей истории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</a:rPr>
              <a:t>МБОУ «СОШ №7»</a:t>
            </a:r>
          </a:p>
          <a:p>
            <a:pPr algn="r"/>
            <a:endParaRPr lang="ru-RU" sz="1600" b="1" dirty="0" smtClean="0">
              <a:solidFill>
                <a:srgbClr val="000099"/>
              </a:solidFill>
            </a:endParaRPr>
          </a:p>
          <a:p>
            <a:pPr algn="r"/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916416" cy="1656184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«К </a:t>
            </a:r>
            <a:r>
              <a:rPr lang="ru-RU" sz="3600" b="1" dirty="0" smtClean="0">
                <a:solidFill>
                  <a:srgbClr val="000099"/>
                </a:solidFill>
              </a:rPr>
              <a:t>350-летию </a:t>
            </a:r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со </a:t>
            </a:r>
            <a:r>
              <a:rPr lang="ru-RU" sz="3600" b="1" dirty="0" smtClean="0">
                <a:solidFill>
                  <a:srgbClr val="000099"/>
                </a:solidFill>
              </a:rPr>
              <a:t>дня рождения Петра I: </a:t>
            </a:r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err="1" smtClean="0">
                <a:solidFill>
                  <a:srgbClr val="000099"/>
                </a:solidFill>
              </a:rPr>
              <a:t>секулярный</a:t>
            </a: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</a:rPr>
              <a:t>мир </a:t>
            </a:r>
            <a:r>
              <a:rPr lang="ru-RU" sz="3600" b="1" dirty="0" smtClean="0">
                <a:solidFill>
                  <a:srgbClr val="000099"/>
                </a:solidFill>
              </a:rPr>
              <a:t>и религиозность</a:t>
            </a:r>
            <a:r>
              <a:rPr lang="ru-RU" sz="3600" b="1" dirty="0" smtClean="0">
                <a:solidFill>
                  <a:srgbClr val="000099"/>
                </a:solidFill>
              </a:rPr>
              <a:t>» 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04664"/>
            <a:ext cx="447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МБУ ДПО «Учебно-методический центр»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76470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Практический семинар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«Организация работы по проведению Рождественских чтений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661248"/>
            <a:ext cx="1161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г. </a:t>
            </a:r>
            <a:r>
              <a:rPr lang="ru-RU" b="1" i="1" dirty="0" smtClean="0">
                <a:solidFill>
                  <a:srgbClr val="000099"/>
                </a:solidFill>
              </a:rPr>
              <a:t>Реутов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2021г.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рест 8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88832" cy="85010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0099"/>
                </a:solidFill>
              </a:rPr>
              <a:t>Книги для детей и взрослых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Содержимое 4" descr="jpcgfeERU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182298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RJbJ_4kr3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0404" y="1412776"/>
            <a:ext cx="182629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024297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1800200" cy="260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437112"/>
            <a:ext cx="3384376" cy="169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нутый угол 9"/>
          <p:cNvSpPr/>
          <p:nvPr/>
        </p:nvSpPr>
        <p:spPr>
          <a:xfrm>
            <a:off x="4139952" y="4437112"/>
            <a:ext cx="4392488" cy="1728192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hlinkClick r:id="rId6" action="ppaction://hlinkfile"/>
            </a:endParaRPr>
          </a:p>
          <a:p>
            <a:pPr marL="182563"/>
            <a:endParaRPr lang="ru-RU" dirty="0" smtClean="0">
              <a:hlinkClick r:id="rId6" action="ppaction://hlinkfile"/>
            </a:endParaRPr>
          </a:p>
          <a:p>
            <a:pPr marL="182563"/>
            <a:r>
              <a:rPr lang="ru-RU" dirty="0" smtClean="0">
                <a:hlinkClick r:id="rId6" action="ppaction://hlinkfile"/>
              </a:rPr>
              <a:t>СПИСОК </a:t>
            </a:r>
            <a:r>
              <a:rPr lang="ru-RU" dirty="0" smtClean="0">
                <a:hlinkClick r:id="rId6" action="ppaction://hlinkfile"/>
              </a:rPr>
              <a:t>ХУДОЖЕСТВЕННЫХ ПРОИЗВЕДЕНИЙ О ПЕРВОМ РОССИЙСКОМ ИМПЕРАТОРЕ ПЕТРЕ I, ЕГО СОРАТНИКАХ И ГРАНДИОЗНОЙ ЭПОХЕ В ИСТОРИИ </a:t>
            </a:r>
            <a:r>
              <a:rPr lang="ru-RU" dirty="0" smtClean="0">
                <a:hlinkClick r:id="rId6" action="ppaction://hlinkfile"/>
              </a:rPr>
              <a:t>РОССИИ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рест 8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Слушаем радио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3356992"/>
            <a:ext cx="2448272" cy="2664296"/>
          </a:xfrm>
          <a:solidFill>
            <a:schemeClr val="lt1">
              <a:alpha val="7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dirty="0" smtClean="0">
                <a:hlinkClick r:id="rId2"/>
              </a:rPr>
              <a:t>https://radiozvezda.ru/programs/istoricheskie-zametki/</a:t>
            </a:r>
            <a:r>
              <a:rPr lang="ru-RU" sz="2000" dirty="0" smtClean="0"/>
              <a:t>  «Балтийский флот»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https://radiozvezda.ru/podcast/tag/petr-i/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«Пётр</a:t>
            </a:r>
            <a:r>
              <a:rPr lang="en-US" sz="2000" dirty="0" smtClean="0"/>
              <a:t> I</a:t>
            </a:r>
            <a:r>
              <a:rPr lang="ru-RU" sz="2000" dirty="0" smtClean="0"/>
              <a:t>»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1606308446_i.jpg"/>
          <p:cNvPicPr>
            <a:picLocks noChangeAspect="1"/>
          </p:cNvPicPr>
          <p:nvPr/>
        </p:nvPicPr>
        <p:blipFill>
          <a:blip r:embed="rId4" cstate="print"/>
          <a:srcRect t="20513" b="25641"/>
          <a:stretch>
            <a:fillRect/>
          </a:stretch>
        </p:blipFill>
        <p:spPr>
          <a:xfrm>
            <a:off x="3707904" y="1412776"/>
            <a:ext cx="2448272" cy="13183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5" name="Рисунок 4" descr="prevju-Logo-Radio-VERA-v-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412776"/>
            <a:ext cx="2736304" cy="115591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3501008"/>
            <a:ext cx="2808312" cy="194421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hlinkClick r:id="rId6"/>
              </a:rPr>
              <a:t>https://radiovera.ru/politika-petra-i-istoricheskij-chas-s-dmitriem-volodihinym.html</a:t>
            </a:r>
            <a:endParaRPr lang="ru-RU" sz="2000" dirty="0" smtClean="0"/>
          </a:p>
          <a:p>
            <a:r>
              <a:rPr lang="ru-RU" sz="2000" dirty="0" smtClean="0"/>
              <a:t> «Политика Петра 1»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ест 3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Смотрим кино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5" name="Содержимое 4" descr="4006444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998" r="13407"/>
          <a:stretch>
            <a:fillRect/>
          </a:stretch>
        </p:blipFill>
        <p:spPr>
          <a:xfrm>
            <a:off x="4499992" y="1196752"/>
            <a:ext cx="1907501" cy="2664296"/>
          </a:xfrm>
        </p:spPr>
      </p:pic>
      <p:pic>
        <p:nvPicPr>
          <p:cNvPr id="6" name="Рисунок 5" descr="60826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3265512" cy="2177008"/>
          </a:xfrm>
          <a:prstGeom prst="rect">
            <a:avLst/>
          </a:prstGeom>
        </p:spPr>
      </p:pic>
      <p:pic>
        <p:nvPicPr>
          <p:cNvPr id="7" name="Рисунок 6" descr="Petr-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9" y="1196752"/>
            <a:ext cx="3604000" cy="2520280"/>
          </a:xfrm>
          <a:prstGeom prst="rect">
            <a:avLst/>
          </a:prstGeom>
        </p:spPr>
      </p:pic>
      <p:pic>
        <p:nvPicPr>
          <p:cNvPr id="8" name="Рисунок 7" descr="161027114440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1950" y="1196752"/>
            <a:ext cx="1921623" cy="2664296"/>
          </a:xfrm>
          <a:prstGeom prst="rect">
            <a:avLst/>
          </a:prstGeom>
        </p:spPr>
      </p:pic>
      <p:pic>
        <p:nvPicPr>
          <p:cNvPr id="9" name="Рисунок 8" descr="nZ8I3RSfw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149080"/>
            <a:ext cx="3938014" cy="22151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ест 3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Темы по предметным областям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980728"/>
          <a:ext cx="8064896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5400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Литература. Русский язык.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«Прославляем Город Петра», «То академик, то герой, то мореплаватель, то плотник…» </a:t>
                      </a:r>
                      <a:r>
                        <a:rPr lang="ru-RU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конкурс чтецов</a:t>
                      </a: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Математика. Физика. Химия. Астрономия.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«Научные пристрастия Петра» «Встречи с Лейбницем»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Биология</a:t>
                      </a:r>
                      <a:r>
                        <a:rPr lang="ru-RU" b="1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«Растения, которые пришли в Россию с Петром </a:t>
                      </a:r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I</a:t>
                      </a: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»</a:t>
                      </a: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География</a:t>
                      </a: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«Великие географические открытия в эпоху</a:t>
                      </a:r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Петра I»</a:t>
                      </a: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Ин. яз.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Петр I в английской литературе XVIII века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Технология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Что было на столе Петра </a:t>
                      </a:r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Музыка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Музыка эпохи Петра </a:t>
                      </a:r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ИЗО, МХК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«Эпоха Петра Первого глазами художников», «Флаг России – детище Петра»</a:t>
                      </a:r>
                      <a:endParaRPr lang="en-US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Классное руководство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«Петровский бал» - тематическая дискотека для подростков</a:t>
                      </a: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Начальная школа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«Когда Пётр</a:t>
                      </a:r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Великий был маленьким»</a:t>
                      </a: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История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Историческая игра «Что? Где? Когда?» «Великие дела Петра»; Историческая игра «Россия молодая»</a:t>
                      </a: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ест 6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394720" cy="2794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Интернет-ресурсы для подготовки мероприятий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4752528" cy="267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8680"/>
            <a:ext cx="48669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4869160"/>
            <a:ext cx="324036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Культура РФ. Портал культурного наследия, традиций народов России</a:t>
            </a:r>
          </a:p>
          <a:p>
            <a:r>
              <a:rPr lang="en-US" dirty="0" smtClean="0">
                <a:hlinkClick r:id="rId4"/>
              </a:rPr>
              <a:t>https://www.culture.ru/s/petr-i/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2924944"/>
            <a:ext cx="323772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Информариус</a:t>
            </a:r>
            <a:r>
              <a:rPr lang="ru-RU" dirty="0" smtClean="0"/>
              <a:t> – информационные кластеры</a:t>
            </a:r>
          </a:p>
          <a:p>
            <a:r>
              <a:rPr lang="ru-RU" dirty="0" smtClean="0"/>
              <a:t>В популярном формате.</a:t>
            </a:r>
          </a:p>
          <a:p>
            <a:r>
              <a:rPr lang="en-US" dirty="0" smtClean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петр1.рус/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рест 10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60032" y="4365104"/>
            <a:ext cx="3672408" cy="144016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0099"/>
                </a:solidFill>
              </a:rPr>
              <a:t>Шевцова Г.П.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</a:rPr>
              <a:t> учитель истории ВКК, 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</a:rPr>
              <a:t>руководитель ГМО учителей истории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</a:rPr>
              <a:t>МБОУ «СОШ №7»</a:t>
            </a:r>
          </a:p>
          <a:p>
            <a:pPr algn="r"/>
            <a:endParaRPr lang="ru-RU" sz="1600" b="1" dirty="0" smtClean="0">
              <a:solidFill>
                <a:srgbClr val="000099"/>
              </a:solidFill>
            </a:endParaRPr>
          </a:p>
          <a:p>
            <a:pPr algn="r"/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916416" cy="1656184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«К </a:t>
            </a:r>
            <a:r>
              <a:rPr lang="ru-RU" sz="3600" b="1" dirty="0" smtClean="0">
                <a:solidFill>
                  <a:srgbClr val="000099"/>
                </a:solidFill>
              </a:rPr>
              <a:t>350-летию </a:t>
            </a:r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со </a:t>
            </a:r>
            <a:r>
              <a:rPr lang="ru-RU" sz="3600" b="1" dirty="0" smtClean="0">
                <a:solidFill>
                  <a:srgbClr val="000099"/>
                </a:solidFill>
              </a:rPr>
              <a:t>дня рождения Петра I: </a:t>
            </a:r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err="1" smtClean="0">
                <a:solidFill>
                  <a:srgbClr val="000099"/>
                </a:solidFill>
              </a:rPr>
              <a:t>секулярный</a:t>
            </a: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</a:rPr>
              <a:t>мир </a:t>
            </a:r>
            <a:r>
              <a:rPr lang="ru-RU" sz="3600" b="1" dirty="0" smtClean="0">
                <a:solidFill>
                  <a:srgbClr val="000099"/>
                </a:solidFill>
              </a:rPr>
              <a:t>и религиозность</a:t>
            </a:r>
            <a:r>
              <a:rPr lang="ru-RU" sz="3600" b="1" dirty="0" smtClean="0">
                <a:solidFill>
                  <a:srgbClr val="000099"/>
                </a:solidFill>
              </a:rPr>
              <a:t>» 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04664"/>
            <a:ext cx="447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МБУ ДПО «Учебно-методический центр»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76470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Практический семинар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«Организация работы по проведению Рождественских чтений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661248"/>
            <a:ext cx="1161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г. </a:t>
            </a:r>
            <a:r>
              <a:rPr lang="ru-RU" b="1" i="1" dirty="0" smtClean="0">
                <a:solidFill>
                  <a:srgbClr val="000099"/>
                </a:solidFill>
              </a:rPr>
              <a:t>Реутов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2021г.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рест 8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067181"/>
            <a:ext cx="77768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</a:rPr>
              <a:t>С</a:t>
            </a:r>
            <a:r>
              <a:rPr lang="ru-RU" sz="2800" b="1" dirty="0" err="1" smtClean="0">
                <a:solidFill>
                  <a:srgbClr val="000099"/>
                </a:solidFill>
              </a:rPr>
              <a:t>екулярный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- свободный </a:t>
            </a:r>
            <a:r>
              <a:rPr lang="ru-RU" sz="2800" dirty="0" smtClean="0">
                <a:solidFill>
                  <a:srgbClr val="000099"/>
                </a:solidFill>
              </a:rPr>
              <a:t>от церковного влияния; светский</a:t>
            </a:r>
            <a:endParaRPr lang="ru-RU" sz="2800" i="1" dirty="0" smtClean="0">
              <a:solidFill>
                <a:srgbClr val="000099"/>
              </a:solidFill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688032" y="836712"/>
            <a:ext cx="7772400" cy="1656184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 350-летию </a:t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 дня рождения Петра I: </a:t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секулярный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мир и религиозность»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140968"/>
            <a:ext cx="777686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0099"/>
                </a:solidFill>
              </a:rPr>
              <a:t>Секуляри́зм</a:t>
            </a:r>
            <a:r>
              <a:rPr lang="ru-RU" sz="2000" b="1" dirty="0" smtClean="0">
                <a:solidFill>
                  <a:srgbClr val="000099"/>
                </a:solidFill>
              </a:rPr>
              <a:t> </a:t>
            </a:r>
            <a:r>
              <a:rPr lang="ru-RU" sz="2000" dirty="0" smtClean="0">
                <a:solidFill>
                  <a:srgbClr val="000099"/>
                </a:solidFill>
              </a:rPr>
              <a:t>(от англ. </a:t>
            </a:r>
            <a:r>
              <a:rPr lang="ru-RU" sz="2000" dirty="0" err="1" smtClean="0">
                <a:solidFill>
                  <a:srgbClr val="000099"/>
                </a:solidFill>
              </a:rPr>
              <a:t>secular</a:t>
            </a:r>
            <a:r>
              <a:rPr lang="ru-RU" sz="2000" dirty="0" smtClean="0">
                <a:solidFill>
                  <a:srgbClr val="000099"/>
                </a:solidFill>
              </a:rPr>
              <a:t> – светский) — 1) мировоззрение (образ жизни) в котором основные аспекты человеческого бытия не соотносятся с религиозной верой; 2) принцип, на основе которого осуществляется обособленность государственных институтов от церковных.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рест 8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644" y="620688"/>
            <a:ext cx="3989363" cy="4991904"/>
          </a:xfrm>
          <a:prstGeom prst="rect">
            <a:avLst/>
          </a:prstGeom>
        </p:spPr>
      </p:pic>
      <p:pic>
        <p:nvPicPr>
          <p:cNvPr id="8" name="Рисунок 7" descr="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20688"/>
            <a:ext cx="3744416" cy="50857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5805264"/>
            <a:ext cx="6622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solidFill>
                  <a:srgbClr val="000099"/>
                </a:solidFill>
              </a:rPr>
              <a:t>Пётр Алексеевич романов (1672-1725</a:t>
            </a:r>
            <a:r>
              <a:rPr lang="ru-RU" sz="2800" b="1" cap="all" dirty="0" smtClean="0">
                <a:solidFill>
                  <a:srgbClr val="000099"/>
                </a:solidFill>
              </a:rPr>
              <a:t>)</a:t>
            </a:r>
            <a:endParaRPr lang="ru-RU" sz="2800" b="1" cap="all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ест 3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Вопросы, по которым возникают  споры   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04864"/>
            <a:ext cx="777686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Была ли деятельность Петра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подготовлена всем предыдущим ходом развития России?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869160"/>
            <a:ext cx="7776864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    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Насколько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цели преобразований соответствовали тем огромным жертвам, которые были принесены во время их проведения?</a:t>
            </a:r>
          </a:p>
          <a:p>
            <a:pPr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56992"/>
            <a:ext cx="77768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Реформы Петра - это только реакция на изменившуюся внешнюю обстановку или они были объективно необходимы стране?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ест 5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0466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Оценки личности и деяний Петра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83568" y="1340768"/>
            <a:ext cx="4392488" cy="1584176"/>
          </a:xfrm>
          <a:prstGeom prst="wedgeRoundRectCallout">
            <a:avLst>
              <a:gd name="adj1" fmla="val -61315"/>
              <a:gd name="adj2" fmla="val 585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«Великий Петр был первый большевик,</a:t>
            </a:r>
            <a:br>
              <a:rPr lang="ru-RU" dirty="0" smtClean="0"/>
            </a:br>
            <a:r>
              <a:rPr lang="ru-RU" dirty="0" smtClean="0"/>
              <a:t>Замысливший Россию перебросить,</a:t>
            </a:r>
            <a:br>
              <a:rPr lang="ru-RU" dirty="0" smtClean="0"/>
            </a:br>
            <a:r>
              <a:rPr lang="ru-RU" dirty="0" smtClean="0"/>
              <a:t>Склонениям и нравам вопреки,</a:t>
            </a:r>
            <a:br>
              <a:rPr lang="ru-RU" dirty="0" smtClean="0"/>
            </a:br>
            <a:r>
              <a:rPr lang="ru-RU" dirty="0" smtClean="0"/>
              <a:t>За сотни лет к ее грядущим далям.»</a:t>
            </a:r>
          </a:p>
          <a:p>
            <a:pPr algn="r">
              <a:buNone/>
            </a:pPr>
            <a:r>
              <a:rPr lang="ru-RU" b="1" dirty="0" smtClean="0"/>
              <a:t>М. Волошин. «Россия», 1924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55576" y="3140968"/>
            <a:ext cx="4392488" cy="1944216"/>
          </a:xfrm>
          <a:prstGeom prst="wedgeRoundRectCallout">
            <a:avLst>
              <a:gd name="adj1" fmla="val -62223"/>
              <a:gd name="adj2" fmla="val 584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None/>
            </a:pPr>
            <a:r>
              <a:rPr lang="ru-RU" dirty="0" smtClean="0"/>
              <a:t>«Русские никогда не станут истинно цивилизованной нацией, так как они подверглись цивилизации чересчур рано. Петр обладал талантами подражательными, у него не было подлинного гения...».</a:t>
            </a:r>
            <a:br>
              <a:rPr lang="ru-RU" dirty="0" smtClean="0"/>
            </a:br>
            <a:r>
              <a:rPr lang="ru-RU" b="1" dirty="0" smtClean="0"/>
              <a:t>Французский философ, Руссо Ж-Ж.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27584" y="5445224"/>
            <a:ext cx="4320480" cy="936104"/>
          </a:xfrm>
          <a:prstGeom prst="wedgeRoundRectCallout">
            <a:avLst>
              <a:gd name="adj1" fmla="val -63228"/>
              <a:gd name="adj2" fmla="val -319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 "Петр I — одновременно Робеспьер и Наполеон на троне»</a:t>
            </a:r>
          </a:p>
          <a:p>
            <a:pPr algn="r">
              <a:buNone/>
            </a:pPr>
            <a:r>
              <a:rPr lang="ru-RU" b="1" dirty="0" smtClean="0"/>
              <a:t>Пушкин А.С.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ест 4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Оценки личности и деяний Петра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3568" y="1844824"/>
            <a:ext cx="5760640" cy="1224136"/>
          </a:xfrm>
          <a:prstGeom prst="wedgeRoundRectCallout">
            <a:avLst>
              <a:gd name="adj1" fmla="val -60075"/>
              <a:gd name="adj2" fmla="val -4581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«Один раз мы потеряли Россию при Петре I.»</a:t>
            </a:r>
          </a:p>
          <a:p>
            <a:pPr algn="r">
              <a:buNone/>
            </a:pPr>
            <a:r>
              <a:rPr lang="ru-RU" b="1" dirty="0" smtClean="0"/>
              <a:t>Советский писатель, Солоухин В.А., </a:t>
            </a:r>
            <a:r>
              <a:rPr lang="ru-RU" b="1" dirty="0" smtClean="0"/>
              <a:t>«</a:t>
            </a:r>
            <a:r>
              <a:rPr lang="ru-RU" b="1" dirty="0" smtClean="0"/>
              <a:t>Черные доски».</a:t>
            </a:r>
            <a:endParaRPr lang="ru-RU" b="1" dirty="0" smtClean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971600" y="3789040"/>
            <a:ext cx="3672408" cy="1728192"/>
          </a:xfrm>
          <a:prstGeom prst="wedgeRoundRectCallout">
            <a:avLst>
              <a:gd name="adj1" fmla="val -62090"/>
              <a:gd name="adj2" fmla="val -492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i="1" dirty="0" smtClean="0"/>
              <a:t>То академик, то герой,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То мореплаватель, то плотник,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Он всеобъемлющей душой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 троне вечный был работник</a:t>
            </a:r>
            <a:r>
              <a:rPr lang="ru-RU" i="1" dirty="0" smtClean="0"/>
              <a:t>.</a:t>
            </a:r>
          </a:p>
          <a:p>
            <a:pPr algn="r"/>
            <a:r>
              <a:rPr lang="ru-RU" b="1" i="1" dirty="0" smtClean="0"/>
              <a:t>А.С.Пушкин, 1833</a:t>
            </a:r>
            <a:endParaRPr lang="ru-RU" b="1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ест 5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В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школьных программах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700808"/>
            <a:ext cx="410445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Начальная школа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«Окружающий мир</a:t>
            </a:r>
            <a:r>
              <a:rPr lang="ru-RU" sz="2400" b="1" dirty="0" smtClean="0"/>
              <a:t>» </a:t>
            </a:r>
            <a:r>
              <a:rPr lang="ru-RU" sz="2400" b="1" dirty="0" smtClean="0"/>
              <a:t>4 класс 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? ч</a:t>
            </a:r>
            <a:endParaRPr lang="ru-RU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140968"/>
            <a:ext cx="568863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Основная школа  </a:t>
            </a:r>
            <a:r>
              <a:rPr lang="ru-RU" sz="2400" dirty="0" smtClean="0"/>
              <a:t>-</a:t>
            </a:r>
          </a:p>
          <a:p>
            <a:pPr>
              <a:buNone/>
            </a:pPr>
            <a:r>
              <a:rPr lang="ru-RU" sz="2400" b="1" i="1" dirty="0" smtClean="0"/>
              <a:t>История России 8 класс</a:t>
            </a:r>
            <a:endParaRPr lang="ru-RU" sz="2400" b="1" i="1" dirty="0" smtClean="0"/>
          </a:p>
          <a:p>
            <a:pPr>
              <a:buNone/>
            </a:pPr>
            <a:r>
              <a:rPr lang="ru-RU" sz="2400" dirty="0" smtClean="0"/>
              <a:t>«Россия в эпоху преобразований Петра </a:t>
            </a:r>
            <a:r>
              <a:rPr lang="en-US" sz="2400" dirty="0" smtClean="0"/>
              <a:t>I</a:t>
            </a:r>
            <a:r>
              <a:rPr lang="ru-RU" sz="2400" dirty="0" smtClean="0"/>
              <a:t>» </a:t>
            </a:r>
            <a:r>
              <a:rPr lang="ru-RU" sz="2400" b="1" dirty="0" smtClean="0"/>
              <a:t>11ч</a:t>
            </a:r>
            <a:endParaRPr lang="ru-RU" sz="2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869160"/>
            <a:ext cx="4572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/>
              <a:t>Средняя школа </a:t>
            </a:r>
            <a:endParaRPr lang="ru-RU" sz="2400" dirty="0" smtClean="0"/>
          </a:p>
          <a:p>
            <a:pPr>
              <a:buNone/>
            </a:pPr>
            <a:r>
              <a:rPr lang="ru-RU" sz="2400" b="1" i="1" dirty="0" smtClean="0"/>
              <a:t>История России 11 класс</a:t>
            </a:r>
            <a:endParaRPr lang="ru-RU" sz="2400" b="1" i="1" dirty="0" smtClean="0"/>
          </a:p>
          <a:p>
            <a:pPr>
              <a:buNone/>
            </a:pPr>
            <a:r>
              <a:rPr lang="ru-RU" sz="2400" i="1" dirty="0" smtClean="0"/>
              <a:t>- базовый уровень – </a:t>
            </a:r>
            <a:r>
              <a:rPr lang="ru-RU" sz="2400" b="1" i="1" dirty="0" smtClean="0"/>
              <a:t>0 ч.</a:t>
            </a:r>
          </a:p>
          <a:p>
            <a:pPr>
              <a:buNone/>
            </a:pPr>
            <a:r>
              <a:rPr lang="ru-RU" sz="2400" i="1" dirty="0" smtClean="0"/>
              <a:t>- углублённый уровень – </a:t>
            </a:r>
            <a:r>
              <a:rPr lang="ru-RU" sz="2400" b="1" i="1" dirty="0" smtClean="0"/>
              <a:t>2 ч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рест 7"/>
          <p:cNvSpPr/>
          <p:nvPr/>
        </p:nvSpPr>
        <p:spPr>
          <a:xfrm>
            <a:off x="323528" y="260648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Птенцы гнезда Петрова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2526591.jpg"/>
          <p:cNvPicPr>
            <a:picLocks noChangeAspect="1"/>
          </p:cNvPicPr>
          <p:nvPr/>
        </p:nvPicPr>
        <p:blipFill>
          <a:blip r:embed="rId2" cstate="print"/>
          <a:srcRect l="23225" r="27163"/>
          <a:stretch>
            <a:fillRect/>
          </a:stretch>
        </p:blipFill>
        <p:spPr>
          <a:xfrm>
            <a:off x="899592" y="1196752"/>
            <a:ext cx="271481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neposramimzemlirusskoj-19.png"/>
          <p:cNvPicPr>
            <a:picLocks noChangeAspect="1"/>
          </p:cNvPicPr>
          <p:nvPr/>
        </p:nvPicPr>
        <p:blipFill>
          <a:blip r:embed="rId3" cstate="print"/>
          <a:srcRect l="10588" r="10588" b="21030"/>
          <a:stretch>
            <a:fillRect/>
          </a:stretch>
        </p:blipFill>
        <p:spPr>
          <a:xfrm>
            <a:off x="5508104" y="1196752"/>
            <a:ext cx="2424035" cy="315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5157192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Флорищева</a:t>
            </a:r>
            <a:r>
              <a:rPr lang="ru-RU" sz="1600" dirty="0" smtClean="0"/>
              <a:t> пустынь Владимирской губернии, </a:t>
            </a:r>
            <a:r>
              <a:rPr lang="ru-RU" sz="1600" dirty="0" smtClean="0"/>
              <a:t>принял</a:t>
            </a:r>
            <a:r>
              <a:rPr lang="ru-RU" sz="1600" dirty="0" smtClean="0"/>
              <a:t> монашество с </a:t>
            </a:r>
            <a:r>
              <a:rPr lang="ru-RU" sz="1600" dirty="0" smtClean="0"/>
              <a:t>именем  </a:t>
            </a:r>
            <a:r>
              <a:rPr lang="ru-RU" sz="1600" dirty="0" err="1" smtClean="0"/>
              <a:t>Боголеп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293096"/>
            <a:ext cx="29523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Борис Петрович Шереметьев</a:t>
            </a:r>
          </a:p>
          <a:p>
            <a:endParaRPr lang="ru-RU" dirty="0" smtClean="0"/>
          </a:p>
          <a:p>
            <a:r>
              <a:rPr lang="ru-RU" sz="1600" dirty="0" smtClean="0"/>
              <a:t>Просил разрешения отпустить в</a:t>
            </a:r>
            <a:r>
              <a:rPr lang="ru-RU" sz="1600" dirty="0" smtClean="0"/>
              <a:t> Киево-Печерскую </a:t>
            </a:r>
            <a:r>
              <a:rPr lang="ru-RU" sz="1600" dirty="0" smtClean="0"/>
              <a:t>лавру. </a:t>
            </a:r>
          </a:p>
          <a:p>
            <a:r>
              <a:rPr lang="ru-RU" sz="1600" dirty="0" smtClean="0"/>
              <a:t> Отказ Перта:</a:t>
            </a:r>
            <a:endParaRPr lang="ru-RU" sz="1600" dirty="0" smtClean="0"/>
          </a:p>
          <a:p>
            <a:r>
              <a:rPr lang="ru-RU" sz="1600" dirty="0" smtClean="0"/>
              <a:t>«Не хочу терять такого человека»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3" y="450912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Борис Алексеевич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 Голицын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ест 5"/>
          <p:cNvSpPr/>
          <p:nvPr/>
        </p:nvSpPr>
        <p:spPr>
          <a:xfrm>
            <a:off x="323528" y="332656"/>
            <a:ext cx="8568952" cy="6264696"/>
          </a:xfrm>
          <a:prstGeom prst="plus">
            <a:avLst>
              <a:gd name="adj" fmla="val 3699"/>
            </a:avLst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754760" cy="1143000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solidFill>
                  <a:srgbClr val="000099"/>
                </a:solidFill>
              </a:rPr>
              <a:t>СВЯТИТЕЛЬ МИТРОФАН ВОРОНЕЖСКИЙ</a:t>
            </a:r>
            <a:br>
              <a:rPr lang="ru-RU" sz="2400" b="1" cap="all" dirty="0" smtClean="0">
                <a:solidFill>
                  <a:srgbClr val="000099"/>
                </a:solidFill>
              </a:rPr>
            </a:b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844824"/>
            <a:ext cx="31683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в </a:t>
            </a:r>
            <a:r>
              <a:rPr lang="ru-RU" sz="2000" dirty="0" smtClean="0"/>
              <a:t>своих проповедях он поддерживал </a:t>
            </a:r>
            <a:r>
              <a:rPr lang="ru-RU" sz="2000" dirty="0" smtClean="0"/>
              <a:t>начинание царя по строительству флота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жертвовал крупные суммы на </a:t>
            </a:r>
            <a:r>
              <a:rPr lang="ru-RU" sz="2000" dirty="0" smtClean="0"/>
              <a:t>кораблестроение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считал возможным заимствовать с Запада технические знания.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</p:txBody>
      </p:sp>
      <p:pic>
        <p:nvPicPr>
          <p:cNvPr id="9" name="Содержимое 8" descr="458a9b7859ef32564b4de5969f8f81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3810663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543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«К 350-летию  со дня рождения Петра I:  секулярный мир и религиозность»  </vt:lpstr>
      <vt:lpstr>Слайд 2</vt:lpstr>
      <vt:lpstr>Слайд 3</vt:lpstr>
      <vt:lpstr>Вопросы, по которым возникают  споры   </vt:lpstr>
      <vt:lpstr>Слайд 5</vt:lpstr>
      <vt:lpstr>Оценки личности и деяний Петра I</vt:lpstr>
      <vt:lpstr>В школьных программах</vt:lpstr>
      <vt:lpstr>Птенцы гнезда Петрова</vt:lpstr>
      <vt:lpstr>СВЯТИТЕЛЬ МИТРОФАН ВОРОНЕЖСКИЙ </vt:lpstr>
      <vt:lpstr>Книги для детей и взрослых</vt:lpstr>
      <vt:lpstr>Слушаем радио</vt:lpstr>
      <vt:lpstr>Смотрим кино</vt:lpstr>
      <vt:lpstr>Темы по предметным областям</vt:lpstr>
      <vt:lpstr>Интернет-ресурсы для подготовки мероприятий</vt:lpstr>
      <vt:lpstr> «К 350-летию  со дня рождения Петра I:  секулярный мир и религиозность»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62</cp:revision>
  <dcterms:created xsi:type="dcterms:W3CDTF">2021-10-17T16:49:41Z</dcterms:created>
  <dcterms:modified xsi:type="dcterms:W3CDTF">2021-10-18T23:05:49Z</dcterms:modified>
</cp:coreProperties>
</file>