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256" r:id="rId3"/>
    <p:sldId id="319" r:id="rId4"/>
    <p:sldId id="316" r:id="rId5"/>
    <p:sldId id="321" r:id="rId6"/>
    <p:sldId id="320" r:id="rId7"/>
    <p:sldId id="353" r:id="rId8"/>
    <p:sldId id="354" r:id="rId9"/>
    <p:sldId id="355" r:id="rId10"/>
    <p:sldId id="324" r:id="rId11"/>
    <p:sldId id="352" r:id="rId12"/>
    <p:sldId id="356" r:id="rId13"/>
    <p:sldId id="357" r:id="rId14"/>
    <p:sldId id="358" r:id="rId15"/>
    <p:sldId id="359" r:id="rId16"/>
    <p:sldId id="313" r:id="rId17"/>
    <p:sldId id="327" r:id="rId18"/>
    <p:sldId id="329" r:id="rId19"/>
    <p:sldId id="332" r:id="rId20"/>
    <p:sldId id="336" r:id="rId21"/>
    <p:sldId id="297" r:id="rId22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CD89696-97D7-43AA-9362-B225E7044C30}">
          <p14:sldIdLst>
            <p14:sldId id="256"/>
            <p14:sldId id="319"/>
            <p14:sldId id="316"/>
            <p14:sldId id="321"/>
            <p14:sldId id="320"/>
            <p14:sldId id="353"/>
            <p14:sldId id="354"/>
            <p14:sldId id="355"/>
            <p14:sldId id="324"/>
            <p14:sldId id="352"/>
            <p14:sldId id="356"/>
            <p14:sldId id="357"/>
            <p14:sldId id="358"/>
            <p14:sldId id="359"/>
            <p14:sldId id="313"/>
            <p14:sldId id="327"/>
            <p14:sldId id="329"/>
            <p14:sldId id="332"/>
            <p14:sldId id="336"/>
            <p14:sldId id="29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C0000"/>
    <a:srgbClr val="00CC00"/>
    <a:srgbClr val="0DC0FF"/>
    <a:srgbClr val="FF4F4F"/>
    <a:srgbClr val="954ECA"/>
    <a:srgbClr val="FF4B4B"/>
    <a:srgbClr val="FF6600"/>
    <a:srgbClr val="4BD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7" autoAdjust="0"/>
    <p:restoredTop sz="91876" autoAdjust="0"/>
  </p:normalViewPr>
  <p:slideViewPr>
    <p:cSldViewPr>
      <p:cViewPr varScale="1">
        <p:scale>
          <a:sx n="107" d="100"/>
          <a:sy n="107" d="100"/>
        </p:scale>
        <p:origin x="-17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481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481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>
              <a:defRPr sz="1200"/>
            </a:lvl1pPr>
          </a:lstStyle>
          <a:p>
            <a:r>
              <a:rPr lang="ru-RU" smtClean="0"/>
              <a:t>21.05.2019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9435"/>
            <a:ext cx="2945659" cy="49481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9435"/>
            <a:ext cx="2945659" cy="49481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>
              <a:defRPr sz="1200"/>
            </a:lvl1pPr>
          </a:lstStyle>
          <a:p>
            <a:fld id="{A9494539-C3CF-4E58-8D5A-EA795B59C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76089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>
              <a:defRPr sz="1200"/>
            </a:lvl1pPr>
          </a:lstStyle>
          <a:p>
            <a:r>
              <a:rPr lang="ru-RU" smtClean="0"/>
              <a:t>21.05.2019</a:t>
            </a:r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08" tIns="45354" rIns="90708" bIns="4535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0708" tIns="45354" rIns="90708" bIns="4535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>
              <a:defRPr sz="1200"/>
            </a:lvl1pPr>
          </a:lstStyle>
          <a:p>
            <a:fld id="{7F30B8E3-0DAF-496C-B4DE-882AA81D17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51937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0B8E3-0DAF-496C-B4DE-882AA81D175E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21.05.2019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809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0B8E3-0DAF-496C-B4DE-882AA81D175E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21.05.2019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809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134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372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234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553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77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3657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9207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145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3764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6909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219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67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rana-oz.ru/2012/4/funkcionalnaya--gramotnost-shkolnikov-i-problemy-vysshey-shkol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29;p25" descr="4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09428" y="1052736"/>
            <a:ext cx="5904656" cy="51159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33;p25"/>
          <p:cNvSpPr txBox="1"/>
          <p:nvPr/>
        </p:nvSpPr>
        <p:spPr>
          <a:xfrm>
            <a:off x="323528" y="2420888"/>
            <a:ext cx="8496944" cy="1936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ru-RU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 проблеме формирования функциональной грамотности обучающихся</a:t>
            </a:r>
            <a:endParaRPr sz="3600" b="1" dirty="0">
              <a:solidFill>
                <a:srgbClr val="CC0000"/>
              </a:solidFill>
              <a:latin typeface="Arial Rounded MT Bold" panose="020F0704030504030204" pitchFamily="34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5301208"/>
            <a:ext cx="6768752" cy="1152128"/>
          </a:xfrm>
        </p:spPr>
        <p:txBody>
          <a:bodyPr>
            <a:noAutofit/>
          </a:bodyPr>
          <a:lstStyle/>
          <a:p>
            <a:pPr algn="r"/>
            <a:r>
              <a:rPr lang="ru-RU" sz="1600" i="1" dirty="0" smtClean="0">
                <a:solidFill>
                  <a:schemeClr val="tx1"/>
                </a:solidFill>
              </a:rPr>
              <a:t>Беловолова Елена Александровна, старший научный сотрудник отдела экспертизы образовательной деятельности Института развития образования, доцент, кандидат педагогических наук</a:t>
            </a:r>
            <a:endParaRPr lang="ru-RU" sz="1600" i="1" dirty="0">
              <a:solidFill>
                <a:schemeClr val="tx1"/>
              </a:solidFill>
            </a:endParaRPr>
          </a:p>
          <a:p>
            <a:r>
              <a:rPr lang="ru-RU" sz="1800" i="1" dirty="0" smtClean="0">
                <a:solidFill>
                  <a:schemeClr val="tx1"/>
                </a:solidFill>
              </a:rPr>
              <a:t>18 февраля 2020 г.</a:t>
            </a:r>
            <a:endParaRPr lang="ru-RU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614" y="65837"/>
            <a:ext cx="8784874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Уровни функциональной грамотности в исследовании </a:t>
            </a:r>
            <a:r>
              <a:rPr lang="en-US" sz="2800" dirty="0" smtClean="0">
                <a:solidFill>
                  <a:srgbClr val="FF0000"/>
                </a:solidFill>
              </a:rPr>
              <a:t>PISA</a:t>
            </a:r>
            <a:r>
              <a:rPr lang="ru-RU" sz="2800" dirty="0" smtClean="0">
                <a:solidFill>
                  <a:srgbClr val="FF0000"/>
                </a:solidFill>
              </a:rPr>
              <a:t> - 2018</a:t>
            </a:r>
          </a:p>
        </p:txBody>
      </p:sp>
      <p:pic>
        <p:nvPicPr>
          <p:cNvPr id="7" name="Содержимое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61048"/>
            <a:ext cx="7550009" cy="288032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4980" y="1232750"/>
            <a:ext cx="4014141" cy="2376264"/>
          </a:xfrm>
          <a:prstGeom prst="rect">
            <a:avLst/>
          </a:prstGeom>
          <a:noFill/>
          <a:ln w="63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4164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527" y="60903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Результаты Московской области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190087"/>
            <a:ext cx="6568440" cy="46330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46655" y="2276872"/>
            <a:ext cx="1296145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Различия в результатах статистически  незначимые</a:t>
            </a:r>
            <a:r>
              <a:rPr lang="en-US" sz="1400" dirty="0" smtClean="0"/>
              <a:t>,</a:t>
            </a:r>
            <a:r>
              <a:rPr lang="ru-RU" sz="1400" dirty="0" smtClean="0"/>
              <a:t> составляют 7 баллов</a:t>
            </a:r>
            <a:r>
              <a:rPr lang="en-US" sz="1400" dirty="0" smtClean="0"/>
              <a:t>.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093296"/>
            <a:ext cx="894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i="1" dirty="0"/>
              <a:t>©</a:t>
            </a:r>
            <a:r>
              <a:rPr lang="en-US" sz="1600" i="1" dirty="0"/>
              <a:t> </a:t>
            </a:r>
            <a:r>
              <a:rPr lang="ru-RU" sz="1600" i="1" dirty="0" smtClean="0"/>
              <a:t>Из выступления Г.С. Ковалевой «Результаты международного сравнительного исследования качества общего образования </a:t>
            </a:r>
            <a:r>
              <a:rPr lang="en-US" sz="1600" i="1" dirty="0" smtClean="0"/>
              <a:t>PISA-2018</a:t>
            </a:r>
            <a:r>
              <a:rPr lang="ru-RU" sz="1600" i="1" dirty="0" smtClean="0"/>
              <a:t> в России и Московской области», 2020 г. 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1919647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055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Результаты Московской области: читательская грамотность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44" y="1196752"/>
            <a:ext cx="4372311" cy="2857333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8434" y="1196752"/>
            <a:ext cx="4519351" cy="2889219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02809" y="4293096"/>
            <a:ext cx="8784976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/>
              <a:t>В 2018 году </a:t>
            </a:r>
            <a:r>
              <a:rPr lang="ru-RU" sz="1400" dirty="0">
                <a:solidFill>
                  <a:srgbClr val="FF0000"/>
                </a:solidFill>
              </a:rPr>
              <a:t>более 80 % </a:t>
            </a:r>
            <a:r>
              <a:rPr lang="ru-RU" sz="1400" dirty="0"/>
              <a:t>15-летних обучающихся Московской области </a:t>
            </a:r>
            <a:r>
              <a:rPr lang="ru-RU" sz="1400" dirty="0">
                <a:solidFill>
                  <a:srgbClr val="FF0000"/>
                </a:solidFill>
              </a:rPr>
              <a:t>достигли и превысили пороговый </a:t>
            </a:r>
            <a:r>
              <a:rPr lang="ru-RU" sz="1400" dirty="0"/>
              <a:t>(второй по шкале </a:t>
            </a:r>
            <a:r>
              <a:rPr lang="en-US" sz="1400" dirty="0"/>
              <a:t>PISA</a:t>
            </a:r>
            <a:r>
              <a:rPr lang="ru-RU" sz="1400" dirty="0"/>
              <a:t>) уровень читательской грамотности. При этом число обучающихся, достигших </a:t>
            </a:r>
            <a:r>
              <a:rPr lang="ru-RU" sz="1400" dirty="0">
                <a:solidFill>
                  <a:srgbClr val="FF0000"/>
                </a:solidFill>
              </a:rPr>
              <a:t>наивысших уровней </a:t>
            </a:r>
            <a:r>
              <a:rPr lang="ru-RU" sz="1400" dirty="0"/>
              <a:t>читательской грамотности, </a:t>
            </a:r>
            <a:r>
              <a:rPr lang="ru-RU" sz="1400" dirty="0">
                <a:solidFill>
                  <a:srgbClr val="FF0000"/>
                </a:solidFill>
              </a:rPr>
              <a:t>составило 7 %</a:t>
            </a:r>
            <a:r>
              <a:rPr lang="ru-RU" sz="1400" dirty="0"/>
              <a:t>.</a:t>
            </a:r>
          </a:p>
          <a:p>
            <a:r>
              <a:rPr lang="ru-RU" sz="1400" dirty="0"/>
              <a:t>Распределение обучающихся по уровням читательской грамотности также свидетельствует </a:t>
            </a:r>
            <a:r>
              <a:rPr lang="ru-RU" sz="1400" dirty="0">
                <a:solidFill>
                  <a:srgbClr val="FF0000"/>
                </a:solidFill>
              </a:rPr>
              <a:t>о более высоком положении Московской области</a:t>
            </a:r>
            <a:r>
              <a:rPr lang="ru-RU" sz="1400" dirty="0"/>
              <a:t> по сравнению со страной в целом. </a:t>
            </a:r>
            <a:r>
              <a:rPr lang="ru-RU" sz="1400" dirty="0">
                <a:solidFill>
                  <a:srgbClr val="FF0000"/>
                </a:solidFill>
              </a:rPr>
              <a:t>Порогового</a:t>
            </a:r>
            <a:r>
              <a:rPr lang="ru-RU" sz="1400" dirty="0"/>
              <a:t> уровня </a:t>
            </a:r>
            <a:r>
              <a:rPr lang="ru-RU" sz="1400" dirty="0">
                <a:solidFill>
                  <a:srgbClr val="FF0000"/>
                </a:solidFill>
              </a:rPr>
              <a:t>не достигли 20</a:t>
            </a:r>
            <a:r>
              <a:rPr lang="en-US" sz="1400" dirty="0">
                <a:solidFill>
                  <a:srgbClr val="FF0000"/>
                </a:solidFill>
              </a:rPr>
              <a:t> </a:t>
            </a:r>
            <a:r>
              <a:rPr lang="ru-RU" sz="1400" dirty="0">
                <a:solidFill>
                  <a:srgbClr val="FF0000"/>
                </a:solidFill>
              </a:rPr>
              <a:t>%, </a:t>
            </a:r>
            <a:r>
              <a:rPr lang="ru-RU" sz="1400" dirty="0"/>
              <a:t>в то время как в целом по России – 22 %. При этом на наивысших уровнях грамотности достигли 7</a:t>
            </a:r>
            <a:r>
              <a:rPr lang="en-US" sz="1400" dirty="0"/>
              <a:t> </a:t>
            </a:r>
            <a:r>
              <a:rPr lang="ru-RU" sz="1400" dirty="0"/>
              <a:t>%, что выше среднероссийского уровня на 2 %. Количество обучающихся среднего уровня (уровни грамотности 3 и 4) превысило общероссийский на 3 %.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187" y="6262573"/>
            <a:ext cx="8942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i="1" dirty="0"/>
              <a:t>©</a:t>
            </a:r>
            <a:r>
              <a:rPr lang="en-US" sz="1600" i="1" dirty="0"/>
              <a:t> </a:t>
            </a:r>
            <a:r>
              <a:rPr lang="ru-RU" sz="1600" i="1" dirty="0" smtClean="0"/>
              <a:t>По материалам отчета ФИОКО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4024867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434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Результаты Московской области: естественнонаучная грамотность</a:t>
            </a:r>
            <a:endParaRPr lang="ru-RU" sz="3600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747013"/>
              </p:ext>
            </p:extLst>
          </p:nvPr>
        </p:nvGraphicFramePr>
        <p:xfrm>
          <a:off x="2339752" y="1556792"/>
          <a:ext cx="4968552" cy="28083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89370"/>
                <a:gridCol w="1279182"/>
              </a:tblGrid>
              <a:tr h="3510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Средний балл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10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Московская область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485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10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Республика Татарстан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464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10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Российская Федерация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478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10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Все страны</a:t>
                      </a:r>
                      <a:r>
                        <a:rPr lang="ru-RU" sz="1200">
                          <a:effectLst/>
                        </a:rPr>
                        <a:t>-участницы 2018 года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458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10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ОЭСР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489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10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 стран с наилучшими результатами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534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10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 стран с самыми низкими результатами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374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7746" y="4581128"/>
            <a:ext cx="8784976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 </a:t>
            </a:r>
            <a:r>
              <a:rPr lang="ru-RU" sz="2000" dirty="0"/>
              <a:t>В 2018 году </a:t>
            </a:r>
            <a:r>
              <a:rPr lang="ru-RU" sz="2000" dirty="0">
                <a:solidFill>
                  <a:srgbClr val="FF0000"/>
                </a:solidFill>
              </a:rPr>
              <a:t>82 %</a:t>
            </a:r>
            <a:r>
              <a:rPr lang="ru-RU" sz="2000" dirty="0"/>
              <a:t> обучающихся Московской области </a:t>
            </a:r>
            <a:r>
              <a:rPr lang="ru-RU" sz="2000" dirty="0">
                <a:solidFill>
                  <a:srgbClr val="FF0000"/>
                </a:solidFill>
              </a:rPr>
              <a:t>достигли и превысили второй</a:t>
            </a:r>
            <a:r>
              <a:rPr lang="ru-RU" sz="2000" dirty="0"/>
              <a:t>, пороговый уровень </a:t>
            </a:r>
            <a:r>
              <a:rPr lang="ru-RU" sz="2000" dirty="0" smtClean="0"/>
              <a:t>естественнонаучной </a:t>
            </a:r>
            <a:r>
              <a:rPr lang="ru-RU" sz="2000" dirty="0"/>
              <a:t>грамотности. Число тех, кто достиг </a:t>
            </a:r>
            <a:r>
              <a:rPr lang="ru-RU" sz="2000" dirty="0">
                <a:solidFill>
                  <a:srgbClr val="FF0000"/>
                </a:solidFill>
              </a:rPr>
              <a:t>наивысших уровней </a:t>
            </a:r>
            <a:r>
              <a:rPr lang="ru-RU" sz="2000" dirty="0"/>
              <a:t>естественно-научной грамотности, </a:t>
            </a:r>
            <a:r>
              <a:rPr lang="ru-RU" sz="2000" dirty="0">
                <a:solidFill>
                  <a:srgbClr val="FF0000"/>
                </a:solidFill>
              </a:rPr>
              <a:t>составило 3 %</a:t>
            </a:r>
            <a:r>
              <a:rPr lang="ru-RU" sz="2000" dirty="0"/>
              <a:t>, что совпадает с результатом Российской Федерации. 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187" y="6262573"/>
            <a:ext cx="8942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i="1" dirty="0"/>
              <a:t>©</a:t>
            </a:r>
            <a:r>
              <a:rPr lang="en-US" sz="1600" i="1" dirty="0"/>
              <a:t> </a:t>
            </a:r>
            <a:r>
              <a:rPr lang="ru-RU" sz="1600" i="1" dirty="0" smtClean="0"/>
              <a:t>По материалам отчета ФИОКО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1582409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434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Результаты Московской области: математическая грамотность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2817" y="4221088"/>
            <a:ext cx="8784976" cy="19082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 </a:t>
            </a:r>
            <a:r>
              <a:rPr lang="ru-RU" sz="2000" dirty="0" smtClean="0"/>
              <a:t> </a:t>
            </a:r>
            <a:r>
              <a:rPr lang="ru-RU" sz="1400" dirty="0"/>
              <a:t>В соответствии с международной шкалой уровней математической грамотности </a:t>
            </a:r>
            <a:r>
              <a:rPr lang="ru-RU" sz="1400" dirty="0">
                <a:solidFill>
                  <a:srgbClr val="FF0000"/>
                </a:solidFill>
              </a:rPr>
              <a:t>81 % обучающихся </a:t>
            </a:r>
            <a:r>
              <a:rPr lang="ru-RU" sz="1400" dirty="0"/>
              <a:t>15-летнего возраста Московской области продемонстрировали готовность адекватно применять математические знания и умения – они </a:t>
            </a:r>
            <a:r>
              <a:rPr lang="ru-RU" sz="1400" dirty="0">
                <a:solidFill>
                  <a:srgbClr val="FF0000"/>
                </a:solidFill>
              </a:rPr>
              <a:t>достигли порогового </a:t>
            </a:r>
            <a:r>
              <a:rPr lang="ru-RU" sz="1400" dirty="0"/>
              <a:t>(2-го) уровня. Из них </a:t>
            </a:r>
            <a:r>
              <a:rPr lang="ru-RU" sz="1400" dirty="0">
                <a:solidFill>
                  <a:srgbClr val="FF0000"/>
                </a:solidFill>
              </a:rPr>
              <a:t>8 %</a:t>
            </a:r>
            <a:r>
              <a:rPr lang="ru-RU" sz="1400" dirty="0"/>
              <a:t> обладают </a:t>
            </a:r>
            <a:r>
              <a:rPr lang="ru-RU" sz="1400" dirty="0">
                <a:solidFill>
                  <a:srgbClr val="FF0000"/>
                </a:solidFill>
              </a:rPr>
              <a:t>высоким уровнем </a:t>
            </a:r>
            <a:r>
              <a:rPr lang="ru-RU" sz="1400" dirty="0"/>
              <a:t>(5-6-й уровни) математической грамотности. Они могут осмыслить, обобщить и использовать информацию, полученную ими на основе исследования сложных проблемных ситуаций и их моделирования. Они могут использовать информацию из разных источников, представленную в различной форме. </a:t>
            </a:r>
          </a:p>
          <a:p>
            <a:r>
              <a:rPr lang="ru-RU" sz="1400" dirty="0">
                <a:solidFill>
                  <a:srgbClr val="FF0000"/>
                </a:solidFill>
              </a:rPr>
              <a:t>Не достигли порогового </a:t>
            </a:r>
            <a:r>
              <a:rPr lang="ru-RU" sz="1400" dirty="0"/>
              <a:t>(2-го) уровня математической грамотности в 2018 году </a:t>
            </a:r>
            <a:r>
              <a:rPr lang="ru-RU" sz="1400" dirty="0">
                <a:solidFill>
                  <a:srgbClr val="FF0000"/>
                </a:solidFill>
              </a:rPr>
              <a:t>19 % обучающихся </a:t>
            </a:r>
            <a:r>
              <a:rPr lang="ru-RU" sz="1400" dirty="0"/>
              <a:t>15-летнего возраста Московской области, что меньше, чем по Российской Федерации в целом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187" y="6262573"/>
            <a:ext cx="8942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i="1" dirty="0"/>
              <a:t>©</a:t>
            </a:r>
            <a:r>
              <a:rPr lang="en-US" sz="1600" i="1" dirty="0"/>
              <a:t> </a:t>
            </a:r>
            <a:r>
              <a:rPr lang="ru-RU" sz="1600" i="1" dirty="0" smtClean="0"/>
              <a:t>По материалам отчета ФИОКО</a:t>
            </a:r>
            <a:endParaRPr lang="ru-RU" sz="1600" i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62356"/>
              </p:ext>
            </p:extLst>
          </p:nvPr>
        </p:nvGraphicFramePr>
        <p:xfrm>
          <a:off x="2195736" y="1340768"/>
          <a:ext cx="4752528" cy="26642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28962"/>
                <a:gridCol w="1223566"/>
              </a:tblGrid>
              <a:tr h="33303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Средний балл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303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Московская область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485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303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Республика Татарстан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464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303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Российская Федерация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478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303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Все страны</a:t>
                      </a:r>
                      <a:r>
                        <a:rPr lang="ru-RU" sz="1200">
                          <a:effectLst/>
                        </a:rPr>
                        <a:t>-участницы 2018 года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458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303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ОЭСР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489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303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 стран с наилучшими результатами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534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303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 стран с самыми низкими результатами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374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4064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871EDFC-11F6-4D2F-9B24-696E5EF77E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9" r="17531" b="65620"/>
          <a:stretch/>
        </p:blipFill>
        <p:spPr>
          <a:xfrm>
            <a:off x="5354489" y="363125"/>
            <a:ext cx="3587819" cy="12961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528" y="116632"/>
            <a:ext cx="540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Мониторинг формирования функциональной грамотности </a:t>
            </a:r>
            <a:r>
              <a:rPr lang="ru-RU" sz="2400" dirty="0"/>
              <a:t>– </a:t>
            </a:r>
            <a:br>
              <a:rPr lang="ru-RU" sz="2400" dirty="0"/>
            </a:br>
            <a:r>
              <a:rPr lang="ru-RU" sz="2400" dirty="0"/>
              <a:t>это проект, направленный на формирование способности обучающихся применять в жизни </a:t>
            </a:r>
            <a:r>
              <a:rPr lang="ru-RU" sz="2400" dirty="0" smtClean="0"/>
              <a:t>освоенные </a:t>
            </a:r>
            <a:r>
              <a:rPr lang="ru-RU" sz="2400" dirty="0"/>
              <a:t>в школе </a:t>
            </a:r>
            <a:r>
              <a:rPr lang="ru-RU" sz="2400" dirty="0" smtClean="0"/>
              <a:t>знания и умения.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9232" y="2924944"/>
            <a:ext cx="86530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Проект реализуется с целью </a:t>
            </a:r>
            <a:r>
              <a:rPr lang="ru-RU" sz="3200" dirty="0">
                <a:solidFill>
                  <a:srgbClr val="FF0000"/>
                </a:solidFill>
              </a:rPr>
              <a:t>повышения качества </a:t>
            </a:r>
            <a:r>
              <a:rPr lang="ru-RU" sz="3200" dirty="0"/>
              <a:t>и </a:t>
            </a:r>
            <a:r>
              <a:rPr lang="ru-RU" sz="3200" dirty="0">
                <a:solidFill>
                  <a:srgbClr val="FF0000"/>
                </a:solidFill>
              </a:rPr>
              <a:t>конкурентоспособности</a:t>
            </a:r>
            <a:r>
              <a:rPr lang="ru-RU" sz="3200" dirty="0"/>
              <a:t>   российского образования в мире.</a:t>
            </a:r>
          </a:p>
          <a:p>
            <a:r>
              <a:rPr lang="ru-RU" sz="3200" b="1" i="1" dirty="0" smtClean="0">
                <a:solidFill>
                  <a:srgbClr val="0033CC"/>
                </a:solidFill>
              </a:rPr>
              <a:t>Главная </a:t>
            </a:r>
            <a:r>
              <a:rPr lang="ru-RU" sz="3200" b="1" i="1" dirty="0">
                <a:solidFill>
                  <a:srgbClr val="0033CC"/>
                </a:solidFill>
              </a:rPr>
              <a:t>задача </a:t>
            </a:r>
            <a:r>
              <a:rPr lang="ru-RU" sz="3200" dirty="0"/>
              <a:t>- разработка новой системы учебных заданий для обучающихся 5-9 классов на основе системно-</a:t>
            </a:r>
            <a:r>
              <a:rPr lang="ru-RU" sz="3200" dirty="0" err="1"/>
              <a:t>деятельностного</a:t>
            </a:r>
            <a:r>
              <a:rPr lang="ru-RU" sz="3200" dirty="0"/>
              <a:t> подхода. </a:t>
            </a:r>
          </a:p>
        </p:txBody>
      </p:sp>
    </p:spTree>
    <p:extLst>
      <p:ext uri="{BB962C8B-B14F-4D97-AF65-F5344CB8AC3E}">
        <p14:creationId xmlns:p14="http://schemas.microsoft.com/office/powerpoint/2010/main" val="802642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C0000"/>
                </a:solidFill>
              </a:rPr>
              <a:t>Участие Московской области</a:t>
            </a:r>
            <a:endParaRPr lang="ru-RU" b="1" dirty="0">
              <a:solidFill>
                <a:srgbClr val="CC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Кол-во образовательных организаций – академических (пилотных) площадок ГБОУ ВО МО «АСОУ» - 10</a:t>
            </a:r>
          </a:p>
          <a:p>
            <a:r>
              <a:rPr lang="ru-RU" dirty="0" smtClean="0"/>
              <a:t>Кол-во классов - 32  </a:t>
            </a:r>
          </a:p>
          <a:p>
            <a:r>
              <a:rPr lang="ru-RU" dirty="0" smtClean="0"/>
              <a:t>Учителей, привлеченных в качестве экспертов заданий - 6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3877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 noChangeArrowheads="1"/>
          </p:cNvSpPr>
          <p:nvPr>
            <p:ph type="title" idx="4294967295"/>
          </p:nvPr>
        </p:nvSpPr>
        <p:spPr>
          <a:xfrm>
            <a:off x="1979712" y="188640"/>
            <a:ext cx="7020074" cy="1034970"/>
          </a:xfrm>
        </p:spPr>
        <p:txBody>
          <a:bodyPr lIns="87590" tIns="43795" rIns="87590" bIns="43795">
            <a:normAutofit fontScale="90000"/>
          </a:bodyPr>
          <a:lstStyle/>
          <a:p>
            <a:pPr eaLnBrk="1" hangingPunct="1"/>
            <a:r>
              <a:rPr lang="ru-RU" altLang="ru-RU" sz="3400" b="1" dirty="0">
                <a:solidFill>
                  <a:srgbClr val="CC0000"/>
                </a:solidFill>
              </a:rPr>
              <a:t>Основные затруднения в выполнении заданий мониторинга </a:t>
            </a:r>
            <a:r>
              <a:rPr lang="ru-RU" altLang="ru-RU" sz="3400" b="1" dirty="0" smtClean="0">
                <a:solidFill>
                  <a:srgbClr val="CC0000"/>
                </a:solidFill>
              </a:rPr>
              <a:t>МФГ: математическая грамотность</a:t>
            </a:r>
            <a:endParaRPr lang="ru-RU" altLang="ru-RU" sz="3400" b="1" dirty="0">
              <a:solidFill>
                <a:srgbClr val="CC0000"/>
              </a:solidFill>
            </a:endParaRPr>
          </a:p>
        </p:txBody>
      </p:sp>
      <p:sp>
        <p:nvSpPr>
          <p:cNvPr id="8195" name="Объект 2"/>
          <p:cNvSpPr>
            <a:spLocks noGrp="1" noChangeArrowheads="1"/>
          </p:cNvSpPr>
          <p:nvPr>
            <p:ph idx="4294967295"/>
          </p:nvPr>
        </p:nvSpPr>
        <p:spPr>
          <a:xfrm>
            <a:off x="179512" y="1628800"/>
            <a:ext cx="8715375" cy="4062412"/>
          </a:xfrm>
        </p:spPr>
        <p:txBody>
          <a:bodyPr lIns="87590" tIns="43795" rIns="87590" bIns="43795">
            <a:normAutofit/>
          </a:bodyPr>
          <a:lstStyle/>
          <a:p>
            <a:pPr marL="390495" indent="-390495" defTabSz="1041319">
              <a:lnSpc>
                <a:spcPct val="90000"/>
              </a:lnSpc>
            </a:pPr>
            <a:r>
              <a:rPr lang="ru-RU" altLang="ru-RU" sz="2600" b="1" dirty="0">
                <a:solidFill>
                  <a:srgbClr val="0033CC"/>
                </a:solidFill>
              </a:rPr>
              <a:t>понимание</a:t>
            </a:r>
            <a:r>
              <a:rPr lang="ru-RU" altLang="ru-RU" sz="2600" dirty="0"/>
              <a:t> сюжетной ситуации </a:t>
            </a:r>
            <a:r>
              <a:rPr lang="ru-RU" altLang="ru-RU" sz="2600" b="1" dirty="0">
                <a:solidFill>
                  <a:srgbClr val="0033CC"/>
                </a:solidFill>
              </a:rPr>
              <a:t>и перевод </a:t>
            </a:r>
            <a:r>
              <a:rPr lang="ru-RU" altLang="ru-RU" sz="2600" dirty="0"/>
              <a:t>её на язык математики, нахождение способа решения;</a:t>
            </a:r>
          </a:p>
          <a:p>
            <a:pPr marL="390495" indent="-390495" defTabSz="1041319">
              <a:lnSpc>
                <a:spcPct val="90000"/>
              </a:lnSpc>
            </a:pPr>
            <a:r>
              <a:rPr lang="ru-RU" altLang="ru-RU" sz="2600" b="1" dirty="0">
                <a:solidFill>
                  <a:srgbClr val="0033CC"/>
                </a:solidFill>
              </a:rPr>
              <a:t>работа с информацией</a:t>
            </a:r>
            <a:r>
              <a:rPr lang="ru-RU" altLang="ru-RU" sz="2600" dirty="0"/>
              <a:t>, представленной в разной форме (рисунок, текст, таблица, диаграмма);</a:t>
            </a:r>
          </a:p>
          <a:p>
            <a:pPr marL="390495" indent="-390495" defTabSz="1041319">
              <a:lnSpc>
                <a:spcPct val="90000"/>
              </a:lnSpc>
            </a:pPr>
            <a:r>
              <a:rPr lang="ru-RU" altLang="ru-RU" sz="2600" dirty="0"/>
              <a:t>работа с </a:t>
            </a:r>
            <a:r>
              <a:rPr lang="ru-RU" altLang="ru-RU" sz="2600" b="1" dirty="0">
                <a:solidFill>
                  <a:srgbClr val="0033CC"/>
                </a:solidFill>
              </a:rPr>
              <a:t>реальными данными, величинами и единицами измерений</a:t>
            </a:r>
            <a:r>
              <a:rPr lang="ru-RU" altLang="ru-RU" sz="2600" dirty="0"/>
              <a:t>;</a:t>
            </a:r>
          </a:p>
          <a:p>
            <a:pPr marL="390495" indent="-390495" defTabSz="1041319">
              <a:lnSpc>
                <a:spcPct val="90000"/>
              </a:lnSpc>
            </a:pPr>
            <a:r>
              <a:rPr lang="ru-RU" altLang="ru-RU" sz="2600" b="1" dirty="0">
                <a:solidFill>
                  <a:srgbClr val="0033CC"/>
                </a:solidFill>
              </a:rPr>
              <a:t>интерпретация</a:t>
            </a:r>
            <a:r>
              <a:rPr lang="ru-RU" altLang="ru-RU" sz="2600" dirty="0"/>
              <a:t> результата с учетом предложенной ситуации;</a:t>
            </a:r>
          </a:p>
          <a:p>
            <a:pPr marL="390495" indent="-390495" defTabSz="1041319">
              <a:lnSpc>
                <a:spcPct val="90000"/>
              </a:lnSpc>
            </a:pPr>
            <a:r>
              <a:rPr lang="ru-RU" altLang="ru-RU" sz="2600" dirty="0"/>
              <a:t>проявление </a:t>
            </a:r>
            <a:r>
              <a:rPr lang="ru-RU" altLang="ru-RU" sz="2600" b="1" dirty="0">
                <a:solidFill>
                  <a:srgbClr val="0033CC"/>
                </a:solidFill>
              </a:rPr>
              <a:t>самостоятельности</a:t>
            </a:r>
            <a:r>
              <a:rPr lang="ru-RU" altLang="ru-RU" sz="2600" dirty="0"/>
              <a:t>, использование учебного и жизненного опыта.</a:t>
            </a:r>
            <a:endParaRPr lang="ru-RU" altLang="ru-RU" dirty="0" smtClean="0"/>
          </a:p>
        </p:txBody>
      </p:sp>
      <p:pic>
        <p:nvPicPr>
          <p:cNvPr id="8196" name="Рисунок 3"/>
          <p:cNvPicPr>
            <a:picLocks noChangeAspect="1"/>
          </p:cNvPicPr>
          <p:nvPr/>
        </p:nvPicPr>
        <p:blipFill>
          <a:blip r:embed="rId2" cstate="print"/>
          <a:srcRect l="16119" r="17531" b="65620"/>
          <a:stretch>
            <a:fillRect/>
          </a:stretch>
        </p:blipFill>
        <p:spPr bwMode="auto">
          <a:xfrm>
            <a:off x="0" y="0"/>
            <a:ext cx="1806791" cy="80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6115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 noChangeArrowheads="1"/>
          </p:cNvSpPr>
          <p:nvPr>
            <p:ph type="title" idx="4294967295"/>
          </p:nvPr>
        </p:nvSpPr>
        <p:spPr>
          <a:xfrm>
            <a:off x="1806791" y="0"/>
            <a:ext cx="6876058" cy="1034970"/>
          </a:xfrm>
        </p:spPr>
        <p:txBody>
          <a:bodyPr lIns="87590" tIns="43795" rIns="87590" bIns="43795">
            <a:normAutofit fontScale="90000"/>
          </a:bodyPr>
          <a:lstStyle/>
          <a:p>
            <a:pPr eaLnBrk="1" hangingPunct="1"/>
            <a:r>
              <a:rPr lang="ru-RU" altLang="ru-RU" sz="3400" b="1" dirty="0">
                <a:solidFill>
                  <a:srgbClr val="CC0000"/>
                </a:solidFill>
              </a:rPr>
              <a:t>Основные затруднения в выполнении заданий мониторинга </a:t>
            </a:r>
            <a:r>
              <a:rPr lang="ru-RU" altLang="ru-RU" sz="3400" b="1" dirty="0" smtClean="0">
                <a:solidFill>
                  <a:srgbClr val="CC0000"/>
                </a:solidFill>
              </a:rPr>
              <a:t>МФГ: ЧГ</a:t>
            </a:r>
            <a:endParaRPr lang="ru-RU" altLang="ru-RU" sz="3400" b="1" dirty="0">
              <a:solidFill>
                <a:srgbClr val="CC0000"/>
              </a:solidFill>
            </a:endParaRPr>
          </a:p>
        </p:txBody>
      </p:sp>
      <p:sp>
        <p:nvSpPr>
          <p:cNvPr id="8195" name="Объект 2"/>
          <p:cNvSpPr>
            <a:spLocks noGrp="1" noChangeArrowheads="1"/>
          </p:cNvSpPr>
          <p:nvPr>
            <p:ph idx="4294967295"/>
          </p:nvPr>
        </p:nvSpPr>
        <p:spPr>
          <a:xfrm>
            <a:off x="179512" y="980728"/>
            <a:ext cx="8856984" cy="5760640"/>
          </a:xfrm>
        </p:spPr>
        <p:txBody>
          <a:bodyPr lIns="87590" tIns="43795" rIns="87590" bIns="43795">
            <a:normAutofit/>
          </a:bodyPr>
          <a:lstStyle/>
          <a:p>
            <a:pPr marL="390495" indent="-390495" defTabSz="1041319">
              <a:lnSpc>
                <a:spcPct val="90000"/>
              </a:lnSpc>
            </a:pPr>
            <a:r>
              <a:rPr lang="ru-RU" altLang="ru-RU" sz="2600" b="1" dirty="0">
                <a:solidFill>
                  <a:srgbClr val="0033CC"/>
                </a:solidFill>
              </a:rPr>
              <a:t>н</a:t>
            </a:r>
            <a:r>
              <a:rPr lang="ru-RU" altLang="ru-RU" sz="2600" b="1" dirty="0" smtClean="0">
                <a:solidFill>
                  <a:srgbClr val="0033CC"/>
                </a:solidFill>
              </a:rPr>
              <a:t>овая ситуация деятельности </a:t>
            </a:r>
            <a:r>
              <a:rPr lang="ru-RU" altLang="ru-RU" sz="2600" dirty="0" smtClean="0"/>
              <a:t>(компьютерный формат чтения и использование клавиатурного письма);</a:t>
            </a:r>
          </a:p>
          <a:p>
            <a:pPr marL="390495" indent="-390495" defTabSz="1041319">
              <a:lnSpc>
                <a:spcPct val="90000"/>
              </a:lnSpc>
            </a:pPr>
            <a:r>
              <a:rPr lang="ru-RU" altLang="ru-RU" sz="2600" b="1" dirty="0" smtClean="0">
                <a:solidFill>
                  <a:srgbClr val="0033CC"/>
                </a:solidFill>
              </a:rPr>
              <a:t>извлечение</a:t>
            </a:r>
            <a:r>
              <a:rPr lang="ru-RU" altLang="ru-RU" sz="2600" b="1" dirty="0" smtClean="0"/>
              <a:t> </a:t>
            </a:r>
            <a:r>
              <a:rPr lang="ru-RU" altLang="ru-RU" sz="2600" dirty="0" smtClean="0"/>
              <a:t>информации из текста,</a:t>
            </a:r>
            <a:r>
              <a:rPr lang="ru-RU" altLang="ru-RU" sz="2600" b="1" dirty="0" smtClean="0"/>
              <a:t> </a:t>
            </a:r>
            <a:r>
              <a:rPr lang="ru-RU" altLang="ru-RU" sz="2600" b="1" dirty="0" smtClean="0">
                <a:solidFill>
                  <a:srgbClr val="0033CC"/>
                </a:solidFill>
              </a:rPr>
              <a:t>выбор в тексте </a:t>
            </a:r>
            <a:r>
              <a:rPr lang="ru-RU" altLang="ru-RU" sz="2600" dirty="0" smtClean="0"/>
              <a:t>и </a:t>
            </a:r>
            <a:r>
              <a:rPr lang="ru-RU" altLang="ru-RU" sz="2600" b="1" dirty="0" smtClean="0">
                <a:solidFill>
                  <a:srgbClr val="0033CC"/>
                </a:solidFill>
              </a:rPr>
              <a:t>предъявление конкретной информации</a:t>
            </a:r>
            <a:r>
              <a:rPr lang="ru-RU" altLang="ru-RU" sz="2600" b="1" dirty="0" smtClean="0"/>
              <a:t>;</a:t>
            </a:r>
          </a:p>
          <a:p>
            <a:pPr marL="390495" indent="-390495" defTabSz="1041319">
              <a:lnSpc>
                <a:spcPct val="90000"/>
              </a:lnSpc>
            </a:pPr>
            <a:r>
              <a:rPr lang="ru-RU" altLang="ru-RU" sz="2600" b="1" dirty="0">
                <a:solidFill>
                  <a:srgbClr val="0033CC"/>
                </a:solidFill>
              </a:rPr>
              <a:t>в</a:t>
            </a:r>
            <a:r>
              <a:rPr lang="ru-RU" altLang="ru-RU" sz="2600" b="1" dirty="0" smtClean="0">
                <a:solidFill>
                  <a:srgbClr val="0033CC"/>
                </a:solidFill>
              </a:rPr>
              <a:t>ычленение двух и более </a:t>
            </a:r>
            <a:r>
              <a:rPr lang="ru-RU" altLang="ru-RU" sz="2600" dirty="0" smtClean="0"/>
              <a:t>информационных единиц ( в тексте нет ссылки на определенное место);</a:t>
            </a:r>
          </a:p>
          <a:p>
            <a:pPr marL="390495" indent="-390495" defTabSz="1041319">
              <a:lnSpc>
                <a:spcPct val="90000"/>
              </a:lnSpc>
            </a:pPr>
            <a:r>
              <a:rPr lang="ru-RU" altLang="ru-RU" sz="2600" b="1" dirty="0">
                <a:solidFill>
                  <a:srgbClr val="0033CC"/>
                </a:solidFill>
              </a:rPr>
              <a:t>и</a:t>
            </a:r>
            <a:r>
              <a:rPr lang="ru-RU" altLang="ru-RU" sz="2600" b="1" dirty="0" smtClean="0">
                <a:solidFill>
                  <a:srgbClr val="0033CC"/>
                </a:solidFill>
              </a:rPr>
              <a:t>столкование</a:t>
            </a:r>
            <a:r>
              <a:rPr lang="ru-RU" altLang="ru-RU" sz="2600" b="1" dirty="0" smtClean="0"/>
              <a:t> </a:t>
            </a:r>
            <a:r>
              <a:rPr lang="ru-RU" altLang="ru-RU" sz="2600" dirty="0" smtClean="0"/>
              <a:t>информации, её комментирование, подмена собственных умозаключений цитированием;</a:t>
            </a:r>
          </a:p>
          <a:p>
            <a:pPr marL="390495" lvl="0" indent="-390495" defTabSz="1041319">
              <a:lnSpc>
                <a:spcPct val="90000"/>
              </a:lnSpc>
            </a:pPr>
            <a:r>
              <a:rPr lang="ru-RU" sz="2800" b="1" dirty="0" err="1" smtClean="0">
                <a:solidFill>
                  <a:srgbClr val="0033CC"/>
                </a:solidFill>
              </a:rPr>
              <a:t>неразличение</a:t>
            </a:r>
            <a:r>
              <a:rPr lang="ru-RU" sz="2800" b="1" dirty="0" smtClean="0">
                <a:solidFill>
                  <a:srgbClr val="0033CC"/>
                </a:solidFill>
              </a:rPr>
              <a:t> </a:t>
            </a:r>
            <a:r>
              <a:rPr lang="ru-RU" sz="2800" b="1" dirty="0">
                <a:solidFill>
                  <a:srgbClr val="0033CC"/>
                </a:solidFill>
              </a:rPr>
              <a:t>источников</a:t>
            </a:r>
            <a:r>
              <a:rPr lang="ru-RU" sz="2800" dirty="0"/>
              <a:t>: при работе с множественным текстом (например, статья и чат) ученики не могут определить, в каком тексте (из двух или трёх) находится информация, соответствующая содержанию вопроса, поэтому выбирают любую, хоть чем-то похожую, из другого текста.</a:t>
            </a:r>
          </a:p>
          <a:p>
            <a:pPr marL="390495" indent="-390495" defTabSz="1041319">
              <a:lnSpc>
                <a:spcPct val="90000"/>
              </a:lnSpc>
            </a:pPr>
            <a:endParaRPr lang="ru-RU" altLang="ru-RU" sz="2600" dirty="0" smtClean="0"/>
          </a:p>
          <a:p>
            <a:pPr marL="390495" indent="-390495" defTabSz="1041319">
              <a:lnSpc>
                <a:spcPct val="90000"/>
              </a:lnSpc>
            </a:pPr>
            <a:endParaRPr lang="ru-RU" altLang="ru-RU" dirty="0" smtClean="0"/>
          </a:p>
        </p:txBody>
      </p:sp>
      <p:pic>
        <p:nvPicPr>
          <p:cNvPr id="8196" name="Рисунок 3"/>
          <p:cNvPicPr>
            <a:picLocks noChangeAspect="1"/>
          </p:cNvPicPr>
          <p:nvPr/>
        </p:nvPicPr>
        <p:blipFill>
          <a:blip r:embed="rId2" cstate="print"/>
          <a:srcRect l="16119" r="17531" b="65620"/>
          <a:stretch>
            <a:fillRect/>
          </a:stretch>
        </p:blipFill>
        <p:spPr bwMode="auto">
          <a:xfrm>
            <a:off x="0" y="0"/>
            <a:ext cx="1806791" cy="80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6489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 noChangeArrowheads="1"/>
          </p:cNvSpPr>
          <p:nvPr>
            <p:ph type="title" idx="4294967295"/>
          </p:nvPr>
        </p:nvSpPr>
        <p:spPr>
          <a:xfrm>
            <a:off x="1806791" y="0"/>
            <a:ext cx="6876058" cy="1034970"/>
          </a:xfrm>
        </p:spPr>
        <p:txBody>
          <a:bodyPr lIns="87590" tIns="43795" rIns="87590" bIns="43795">
            <a:normAutofit fontScale="90000"/>
          </a:bodyPr>
          <a:lstStyle/>
          <a:p>
            <a:pPr eaLnBrk="1" hangingPunct="1"/>
            <a:r>
              <a:rPr lang="ru-RU" altLang="ru-RU" sz="3400" b="1" dirty="0">
                <a:solidFill>
                  <a:srgbClr val="CC0000"/>
                </a:solidFill>
              </a:rPr>
              <a:t>Основные затруднения в выполнении заданий мониторинга </a:t>
            </a:r>
            <a:r>
              <a:rPr lang="ru-RU" altLang="ru-RU" sz="3400" b="1" dirty="0" smtClean="0">
                <a:solidFill>
                  <a:srgbClr val="CC0000"/>
                </a:solidFill>
              </a:rPr>
              <a:t>МФГ: ЕНГ</a:t>
            </a:r>
            <a:endParaRPr lang="ru-RU" altLang="ru-RU" sz="3400" b="1" dirty="0">
              <a:solidFill>
                <a:srgbClr val="CC0000"/>
              </a:solidFill>
            </a:endParaRPr>
          </a:p>
        </p:txBody>
      </p:sp>
      <p:sp>
        <p:nvSpPr>
          <p:cNvPr id="8195" name="Объект 2"/>
          <p:cNvSpPr>
            <a:spLocks noGrp="1" noChangeArrowheads="1"/>
          </p:cNvSpPr>
          <p:nvPr>
            <p:ph idx="4294967295"/>
          </p:nvPr>
        </p:nvSpPr>
        <p:spPr>
          <a:xfrm>
            <a:off x="179512" y="980728"/>
            <a:ext cx="8856984" cy="5760640"/>
          </a:xfrm>
        </p:spPr>
        <p:txBody>
          <a:bodyPr lIns="87590" tIns="43795" rIns="87590" bIns="43795">
            <a:normAutofit fontScale="92500" lnSpcReduction="10000"/>
          </a:bodyPr>
          <a:lstStyle/>
          <a:p>
            <a:r>
              <a:rPr lang="ru-RU" sz="2800" dirty="0"/>
              <a:t>Остается </a:t>
            </a:r>
            <a:r>
              <a:rPr lang="ru-RU" sz="2800" b="1" dirty="0">
                <a:solidFill>
                  <a:srgbClr val="0033CC"/>
                </a:solidFill>
              </a:rPr>
              <a:t>непонимание </a:t>
            </a:r>
            <a:r>
              <a:rPr lang="ru-RU" sz="2800" b="1" dirty="0" smtClean="0">
                <a:solidFill>
                  <a:srgbClr val="0033CC"/>
                </a:solidFill>
              </a:rPr>
              <a:t>фундаментальных закономерностей</a:t>
            </a:r>
            <a:r>
              <a:rPr lang="ru-RU" sz="2800" dirty="0" smtClean="0"/>
              <a:t>, </a:t>
            </a:r>
            <a:r>
              <a:rPr lang="ru-RU" sz="2800" dirty="0"/>
              <a:t>например, почему бывает лето и зима (это касается и 7 класса). </a:t>
            </a:r>
          </a:p>
          <a:p>
            <a:r>
              <a:rPr lang="ru-RU" sz="2800" dirty="0"/>
              <a:t>Непонимание того, что надежность результата исследования обеспечивается многократным повторением измерений. </a:t>
            </a:r>
          </a:p>
          <a:p>
            <a:r>
              <a:rPr lang="ru-RU" sz="2800" b="1" dirty="0">
                <a:solidFill>
                  <a:srgbClr val="0033CC"/>
                </a:solidFill>
              </a:rPr>
              <a:t>Построение рассуждений</a:t>
            </a:r>
            <a:r>
              <a:rPr lang="ru-RU" sz="2800" dirty="0"/>
              <a:t>, требующие более одного логического шага, в том числе силлогизмов типа «Если А (какой-то факт), то В (вывод)».</a:t>
            </a:r>
            <a:r>
              <a:rPr lang="en-GB" sz="2800" dirty="0"/>
              <a:t> </a:t>
            </a:r>
            <a:endParaRPr lang="ru-RU" sz="2800" dirty="0" smtClean="0"/>
          </a:p>
          <a:p>
            <a:r>
              <a:rPr lang="ru-RU" sz="2800" dirty="0" smtClean="0"/>
              <a:t>У семиклассников имеются </a:t>
            </a:r>
            <a:r>
              <a:rPr lang="ru-RU" sz="2800" dirty="0"/>
              <a:t>затруднения с </a:t>
            </a:r>
            <a:r>
              <a:rPr lang="ru-RU" sz="2800" b="1" dirty="0">
                <a:solidFill>
                  <a:srgbClr val="0033CC"/>
                </a:solidFill>
              </a:rPr>
              <a:t>получением выводов</a:t>
            </a:r>
            <a:r>
              <a:rPr lang="ru-RU" sz="2800" dirty="0"/>
              <a:t> на основе анализа более сложной информации и </a:t>
            </a:r>
            <a:r>
              <a:rPr lang="ru-RU" sz="2800" b="1" dirty="0">
                <a:solidFill>
                  <a:srgbClr val="0033CC"/>
                </a:solidFill>
              </a:rPr>
              <a:t>планированием исследования</a:t>
            </a:r>
            <a:r>
              <a:rPr lang="ru-RU" sz="2800" dirty="0" smtClean="0"/>
              <a:t>.</a:t>
            </a:r>
          </a:p>
          <a:p>
            <a:r>
              <a:rPr lang="ru-RU" sz="2800" dirty="0"/>
              <a:t>У многих 7-классников есть затруднения с </a:t>
            </a:r>
            <a:r>
              <a:rPr lang="ru-RU" sz="2800" b="1" dirty="0">
                <a:solidFill>
                  <a:srgbClr val="0033CC"/>
                </a:solidFill>
              </a:rPr>
              <a:t>переносом программных знаний в новые ситуации</a:t>
            </a:r>
            <a:r>
              <a:rPr lang="ru-RU" sz="2800" dirty="0"/>
              <a:t>: физика, биология, астрономия.</a:t>
            </a:r>
          </a:p>
          <a:p>
            <a:endParaRPr lang="en-US" sz="2800" dirty="0"/>
          </a:p>
          <a:p>
            <a:endParaRPr lang="ru-RU" sz="2800" dirty="0"/>
          </a:p>
          <a:p>
            <a:pPr marL="390495" indent="-390495" defTabSz="1041319">
              <a:lnSpc>
                <a:spcPct val="90000"/>
              </a:lnSpc>
            </a:pPr>
            <a:endParaRPr lang="ru-RU" altLang="ru-RU" sz="2600" dirty="0" smtClean="0"/>
          </a:p>
          <a:p>
            <a:pPr marL="390495" indent="-390495" defTabSz="1041319">
              <a:lnSpc>
                <a:spcPct val="90000"/>
              </a:lnSpc>
            </a:pPr>
            <a:endParaRPr lang="ru-RU" altLang="ru-RU" dirty="0" smtClean="0"/>
          </a:p>
        </p:txBody>
      </p:sp>
      <p:pic>
        <p:nvPicPr>
          <p:cNvPr id="8196" name="Рисунок 3"/>
          <p:cNvPicPr>
            <a:picLocks noChangeAspect="1"/>
          </p:cNvPicPr>
          <p:nvPr/>
        </p:nvPicPr>
        <p:blipFill>
          <a:blip r:embed="rId2" cstate="print"/>
          <a:srcRect l="16119" r="17531" b="65620"/>
          <a:stretch>
            <a:fillRect/>
          </a:stretch>
        </p:blipFill>
        <p:spPr bwMode="auto">
          <a:xfrm>
            <a:off x="0" y="0"/>
            <a:ext cx="1806791" cy="80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5409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26740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Актуальность проблемы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492" y="1340768"/>
            <a:ext cx="7629663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Обладают ли учащиеся 15-летнего возраста, получившие обязательное общее образование, знаниями и умениями, необходимыми им для полноценного функционирования в современном обществе, т.е. для решения широкого диапазона задач в различных сферах человеческой деятельности, общения и социальных отношений?</a:t>
            </a:r>
          </a:p>
        </p:txBody>
      </p:sp>
      <p:sp>
        <p:nvSpPr>
          <p:cNvPr id="7" name="AutoShape 2" descr="https://avatars.mds.yandex.net/get-pdb/1813491/c29a1818-f754-48db-bd31-887c58675b78/s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https://avatars.mds.yandex.net/get-pdb/1813491/c29a1818-f754-48db-bd31-887c58675b78/s120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https://1.bp.blogspot.com/--SZNgTM7FQY/XTGHJuy8w8I/AAAAAAABZ6Y/yinEKinBqdA2_eL8Ki2xRuyRqvwSMzdpwCLcBGAs/s1600/s1200.jpe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https://1.bp.blogspot.com/--SZNgTM7FQY/XTGHJuy8w8I/AAAAAAABZ6Y/yinEKinBqdA2_eL8Ki2xRuyRqvwSMzdpwCLcBGAs/s1600/s1200.jpe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https://avatars.mds.yandex.net/get-zen_doc/1362552/pub_5d15b7d5a765af00ad45783c_5d15c2dc8ecdd900ae0c7b11/scale_1200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https://avatars.mds.yandex.net/get-zen_doc/1362552/pub_5d15b7d5a765af00ad45783c_5d15c2dc8ecdd900ae0c7b11/scale_1200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1" t="13959" r="41287" b="20806"/>
          <a:stretch/>
        </p:blipFill>
        <p:spPr bwMode="auto">
          <a:xfrm>
            <a:off x="61446" y="1703195"/>
            <a:ext cx="1010046" cy="1029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трелка вниз 12"/>
          <p:cNvSpPr/>
          <p:nvPr/>
        </p:nvSpPr>
        <p:spPr>
          <a:xfrm>
            <a:off x="4295116" y="3192507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918561" y="3974159"/>
            <a:ext cx="76868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Российские школьники в исследовании </a:t>
            </a:r>
            <a:r>
              <a:rPr lang="en-US" sz="3200" b="1" dirty="0" smtClean="0"/>
              <a:t>PISA</a:t>
            </a:r>
            <a:r>
              <a:rPr lang="ru-RU" sz="3200" b="1" dirty="0" smtClean="0"/>
              <a:t> показывают </a:t>
            </a:r>
            <a:r>
              <a:rPr lang="ru-RU" sz="3200" b="1" dirty="0" smtClean="0">
                <a:solidFill>
                  <a:srgbClr val="FF0000"/>
                </a:solidFill>
              </a:rPr>
              <a:t>низкие </a:t>
            </a:r>
            <a:r>
              <a:rPr lang="ru-RU" sz="3200" b="1" dirty="0" smtClean="0"/>
              <a:t>результаты</a:t>
            </a:r>
            <a:endParaRPr lang="ru-RU" sz="3200" b="1" dirty="0"/>
          </a:p>
        </p:txBody>
      </p:sp>
      <p:pic>
        <p:nvPicPr>
          <p:cNvPr id="16" name="Рисунок 15" descr="PISA_WebBanner6-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390400" y="0"/>
            <a:ext cx="1753599" cy="54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36312" y="5373216"/>
            <a:ext cx="7686873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Поставлена задача попасть в ТОП-10 стран по качеству образования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215280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36912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БЛАГОДАРЮ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551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Международные рамки оценки качества образования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1684" t="1962" r="4941" b="4697"/>
          <a:stretch/>
        </p:blipFill>
        <p:spPr>
          <a:xfrm>
            <a:off x="1259632" y="1124744"/>
            <a:ext cx="6552728" cy="4304469"/>
          </a:xfrm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79512" y="5480169"/>
            <a:ext cx="8928992" cy="710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823" tIns="54411" rIns="108823" bIns="54411">
            <a:spAutoFit/>
          </a:bodyPr>
          <a:lstStyle/>
          <a:p>
            <a:r>
              <a:rPr lang="ru-RU" sz="1300" dirty="0">
                <a:solidFill>
                  <a:srgbClr val="002060"/>
                </a:solidFill>
                <a:cs typeface="Arial" charset="0"/>
              </a:rPr>
              <a:t>Модели Европейской 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классификации </a:t>
            </a:r>
            <a:r>
              <a:rPr lang="ru-RU" sz="1300" dirty="0">
                <a:solidFill>
                  <a:srgbClr val="002060"/>
                </a:solidFill>
                <a:cs typeface="Arial" charset="0"/>
              </a:rPr>
              <a:t>навыков, компетенций и профессий (ESCO), Партнерства за навыки XXI века, </a:t>
            </a:r>
            <a:r>
              <a:rPr lang="ru-RU" sz="1300" dirty="0" err="1">
                <a:solidFill>
                  <a:srgbClr val="002060"/>
                </a:solidFill>
                <a:cs typeface="Arial" charset="0"/>
              </a:rPr>
              <a:t>enGauge</a:t>
            </a:r>
            <a:r>
              <a:rPr lang="ru-RU" sz="1300" dirty="0">
                <a:solidFill>
                  <a:srgbClr val="002060"/>
                </a:solidFill>
                <a:cs typeface="Arial" charset="0"/>
              </a:rPr>
              <a:t>, </a:t>
            </a:r>
            <a:r>
              <a:rPr lang="ru-RU" sz="1300" dirty="0" err="1">
                <a:solidFill>
                  <a:srgbClr val="002060"/>
                </a:solidFill>
                <a:cs typeface="Arial" charset="0"/>
              </a:rPr>
              <a:t>Brookings</a:t>
            </a:r>
            <a:r>
              <a:rPr lang="ru-RU" sz="1300" dirty="0">
                <a:solidFill>
                  <a:srgbClr val="002060"/>
                </a:solidFill>
                <a:cs typeface="Arial" charset="0"/>
              </a:rPr>
              <a:t> и </a:t>
            </a:r>
            <a:r>
              <a:rPr lang="ru-RU" sz="1300" dirty="0" err="1">
                <a:solidFill>
                  <a:srgbClr val="002060"/>
                </a:solidFill>
                <a:cs typeface="Arial" charset="0"/>
              </a:rPr>
              <a:t>Pearson</a:t>
            </a:r>
            <a:r>
              <a:rPr lang="ru-RU" sz="1300" dirty="0">
                <a:solidFill>
                  <a:srgbClr val="002060"/>
                </a:solidFill>
                <a:cs typeface="Arial" charset="0"/>
              </a:rPr>
              <a:t>. Организация экономического сотрудничества и развития. 2013. </a:t>
            </a:r>
          </a:p>
          <a:p>
            <a:r>
              <a:rPr lang="en-US" sz="1300" dirty="0">
                <a:solidFill>
                  <a:srgbClr val="002060"/>
                </a:solidFill>
                <a:cs typeface="Arial" charset="0"/>
              </a:rPr>
              <a:t>http://www.oecd.org/site/piaac/surveyofadultskills.htm</a:t>
            </a:r>
            <a:endParaRPr lang="ru-RU" sz="130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9632" y="6237312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 smtClean="0"/>
              <a:t>© Из выступления Г.С. Ковалевой на тему «Общие подходы к определению функциональной грамотности учащихся основной школы» 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2196537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Международные рамки оценки качества образования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PISA_WebBanner6-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04248" y="1305409"/>
            <a:ext cx="1753599" cy="54000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55576" y="1305409"/>
            <a:ext cx="1762463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258654" y="6093296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/>
              <a:t>© Из выступления Г.С. Ковалевой на тему «Общие подходы к определению функциональной грамотности учащихся основной школы» </a:t>
            </a:r>
            <a:endParaRPr lang="ru-RU" sz="16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7" t="30502" r="2603" b="7336"/>
          <a:stretch/>
        </p:blipFill>
        <p:spPr bwMode="auto">
          <a:xfrm>
            <a:off x="467544" y="2204864"/>
            <a:ext cx="8460420" cy="372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092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Понятие функциональной грамотности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7"/>
            <a:ext cx="8568952" cy="4713387"/>
          </a:xfrm>
        </p:spPr>
        <p:txBody>
          <a:bodyPr/>
          <a:lstStyle/>
          <a:p>
            <a:pPr marL="328119" indent="-24009">
              <a:buNone/>
            </a:pPr>
            <a:r>
              <a:rPr lang="ru-RU" sz="2400" dirty="0"/>
              <a:t>А. А. Леонтьев: «Функционально грамотный человек — это человек, который </a:t>
            </a:r>
            <a:r>
              <a:rPr lang="ru-RU" sz="2400" b="1" dirty="0">
                <a:solidFill>
                  <a:srgbClr val="0033CC"/>
                </a:solidFill>
              </a:rPr>
              <a:t>способен использовать </a:t>
            </a:r>
            <a:r>
              <a:rPr lang="ru-RU" sz="2400" dirty="0"/>
              <a:t>все постоянно приобретаемые в течение жизни знания, умения и навыки </a:t>
            </a:r>
            <a:r>
              <a:rPr lang="ru-RU" sz="2400" b="1" dirty="0">
                <a:solidFill>
                  <a:srgbClr val="0033CC"/>
                </a:solidFill>
              </a:rPr>
              <a:t>для решения максимально широкого диапазона жизненных задач </a:t>
            </a:r>
            <a:r>
              <a:rPr lang="ru-RU" sz="2400" dirty="0"/>
              <a:t>в различных сферах человеческой деятельности, общения и социальных отношений» </a:t>
            </a:r>
            <a:endParaRPr lang="ru-RU" sz="2400" u="sng" dirty="0">
              <a:hlinkClick r:id="rId2"/>
            </a:endParaRPr>
          </a:p>
          <a:p>
            <a:pPr marL="328119" indent="-24009" algn="r">
              <a:buNone/>
            </a:pPr>
            <a:r>
              <a:rPr lang="ru-RU" sz="2400" i="1" dirty="0" smtClean="0"/>
              <a:t>    </a:t>
            </a:r>
            <a:r>
              <a:rPr lang="ru-RU" sz="1600" i="1" dirty="0" smtClean="0"/>
              <a:t>© Образовательная </a:t>
            </a:r>
            <a:r>
              <a:rPr lang="ru-RU" sz="1600" i="1" dirty="0"/>
              <a:t>система «Школа 2100». Педагогика здравого смысла / под ред. А. А. Леонтьева. М.: </a:t>
            </a:r>
            <a:r>
              <a:rPr lang="ru-RU" sz="1600" i="1" dirty="0" err="1"/>
              <a:t>Баласс</a:t>
            </a:r>
            <a:r>
              <a:rPr lang="ru-RU" sz="1600" i="1" dirty="0"/>
              <a:t>, 2003. С. 35</a:t>
            </a:r>
            <a:r>
              <a:rPr lang="ru-RU" sz="1600" i="1" dirty="0" smtClean="0"/>
              <a:t>.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1770605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339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3" y="-3034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462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Концептуальные рамки оценки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PISA </a:t>
            </a:r>
            <a:r>
              <a:rPr lang="ru-RU" b="1" dirty="0" smtClean="0">
                <a:solidFill>
                  <a:srgbClr val="FF0000"/>
                </a:solidFill>
              </a:rPr>
              <a:t>- 2021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Picture 8" descr="logo_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002924"/>
            <a:ext cx="1804225" cy="481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4"/>
          <p:cNvPicPr>
            <a:picLocks/>
          </p:cNvPicPr>
          <p:nvPr/>
        </p:nvPicPr>
        <p:blipFill>
          <a:blip r:embed="rId3" cstate="print"/>
          <a:srcRect l="18279" t="20641" r="21593" b="5209"/>
          <a:stretch>
            <a:fillRect/>
          </a:stretch>
        </p:blipFill>
        <p:spPr>
          <a:xfrm>
            <a:off x="1911729" y="1484784"/>
            <a:ext cx="6623051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45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Особенности заданий для оценки функциональной грамотности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986062" y="1700808"/>
            <a:ext cx="7258346" cy="4870009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4307" indent="-404307">
              <a:spcBef>
                <a:spcPts val="952"/>
              </a:spcBef>
              <a:tabLst>
                <a:tab pos="404307" algn="l"/>
                <a:tab pos="1492534" algn="l"/>
                <a:tab pos="2580762" algn="l"/>
                <a:tab pos="3668989" algn="l"/>
                <a:tab pos="4757216" algn="l"/>
                <a:tab pos="5845444" algn="l"/>
                <a:tab pos="6933671" algn="l"/>
                <a:tab pos="8021899" algn="l"/>
                <a:tab pos="9110126" algn="l"/>
                <a:tab pos="10198354" algn="l"/>
                <a:tab pos="11286581" algn="l"/>
                <a:tab pos="12374809" algn="l"/>
              </a:tabLst>
            </a:pPr>
            <a:r>
              <a:rPr lang="ru-RU" dirty="0" smtClean="0"/>
              <a:t>Задача, поставленная </a:t>
            </a:r>
            <a:r>
              <a:rPr lang="ru-RU" dirty="0" smtClean="0">
                <a:solidFill>
                  <a:srgbClr val="FF0000"/>
                </a:solidFill>
              </a:rPr>
              <a:t>вне предметной области, но решаемая с помощью предметных знаний</a:t>
            </a:r>
          </a:p>
          <a:p>
            <a:pPr marL="404307" indent="-404307">
              <a:spcBef>
                <a:spcPts val="952"/>
              </a:spcBef>
              <a:tabLst>
                <a:tab pos="404307" algn="l"/>
                <a:tab pos="1492534" algn="l"/>
                <a:tab pos="2580762" algn="l"/>
                <a:tab pos="3668989" algn="l"/>
                <a:tab pos="4757216" algn="l"/>
                <a:tab pos="5845444" algn="l"/>
                <a:tab pos="6933671" algn="l"/>
                <a:tab pos="8021899" algn="l"/>
                <a:tab pos="9110126" algn="l"/>
                <a:tab pos="10198354" algn="l"/>
                <a:tab pos="11286581" algn="l"/>
                <a:tab pos="12374809" algn="l"/>
              </a:tabLst>
            </a:pPr>
            <a:r>
              <a:rPr lang="ru-RU" dirty="0" smtClean="0"/>
              <a:t>В каждом из заданий описываются </a:t>
            </a:r>
            <a:r>
              <a:rPr lang="ru-RU" dirty="0" smtClean="0">
                <a:solidFill>
                  <a:srgbClr val="FF0000"/>
                </a:solidFill>
              </a:rPr>
              <a:t>жизненная</a:t>
            </a:r>
            <a:r>
              <a:rPr lang="ru-RU" dirty="0" smtClean="0">
                <a:solidFill>
                  <a:srgbClr val="6C276A"/>
                </a:solidFill>
              </a:rPr>
              <a:t> </a:t>
            </a:r>
            <a:r>
              <a:rPr lang="ru-RU" dirty="0" smtClean="0"/>
              <a:t>ситуация, как правило</a:t>
            </a:r>
            <a:r>
              <a:rPr lang="en-US" dirty="0" smtClean="0"/>
              <a:t>, </a:t>
            </a:r>
            <a:r>
              <a:rPr lang="ru-RU" dirty="0" smtClean="0"/>
              <a:t>близкая  понятная школьнику</a:t>
            </a:r>
          </a:p>
          <a:p>
            <a:pPr marL="404307" indent="-404307">
              <a:spcBef>
                <a:spcPts val="714"/>
              </a:spcBef>
              <a:tabLst>
                <a:tab pos="404307" algn="l"/>
                <a:tab pos="1492534" algn="l"/>
                <a:tab pos="2580762" algn="l"/>
                <a:tab pos="3668989" algn="l"/>
                <a:tab pos="4757216" algn="l"/>
                <a:tab pos="5845444" algn="l"/>
                <a:tab pos="6933671" algn="l"/>
                <a:tab pos="8021899" algn="l"/>
                <a:tab pos="9110126" algn="l"/>
                <a:tab pos="10198354" algn="l"/>
                <a:tab pos="11286581" algn="l"/>
                <a:tab pos="12374809" algn="l"/>
              </a:tabLst>
            </a:pPr>
            <a:r>
              <a:rPr lang="ru-RU" dirty="0" smtClean="0"/>
              <a:t>Контекст заданий близок к </a:t>
            </a:r>
            <a:r>
              <a:rPr lang="ru-RU" dirty="0" smtClean="0">
                <a:solidFill>
                  <a:srgbClr val="FF0000"/>
                </a:solidFill>
              </a:rPr>
              <a:t>проблемным</a:t>
            </a:r>
            <a:r>
              <a:rPr lang="ru-RU" dirty="0" smtClean="0">
                <a:solidFill>
                  <a:srgbClr val="6C276A"/>
                </a:solidFill>
              </a:rPr>
              <a:t> </a:t>
            </a:r>
            <a:r>
              <a:rPr lang="ru-RU" dirty="0" smtClean="0"/>
              <a:t>ситуациям, возникающим в повседневной жизни</a:t>
            </a:r>
          </a:p>
          <a:p>
            <a:pPr marL="404307" indent="-404307">
              <a:spcBef>
                <a:spcPts val="714"/>
              </a:spcBef>
              <a:tabLst>
                <a:tab pos="404307" algn="l"/>
                <a:tab pos="1492534" algn="l"/>
                <a:tab pos="2580762" algn="l"/>
                <a:tab pos="3668989" algn="l"/>
                <a:tab pos="4757216" algn="l"/>
                <a:tab pos="5845444" algn="l"/>
                <a:tab pos="6933671" algn="l"/>
                <a:tab pos="8021899" algn="l"/>
                <a:tab pos="9110126" algn="l"/>
                <a:tab pos="10198354" algn="l"/>
                <a:tab pos="11286581" algn="l"/>
                <a:tab pos="12374809" algn="l"/>
              </a:tabLst>
            </a:pPr>
            <a:r>
              <a:rPr lang="ru-RU" dirty="0" smtClean="0"/>
              <a:t>Ситуация требует </a:t>
            </a:r>
            <a:r>
              <a:rPr lang="ru-RU" dirty="0" smtClean="0">
                <a:solidFill>
                  <a:srgbClr val="FF0000"/>
                </a:solidFill>
              </a:rPr>
              <a:t>осознанного выбора модели поведения</a:t>
            </a:r>
          </a:p>
          <a:p>
            <a:pPr marL="404307" indent="-404307">
              <a:spcBef>
                <a:spcPts val="714"/>
              </a:spcBef>
              <a:tabLst>
                <a:tab pos="404307" algn="l"/>
                <a:tab pos="1492534" algn="l"/>
                <a:tab pos="2580762" algn="l"/>
                <a:tab pos="3668989" algn="l"/>
                <a:tab pos="4757216" algn="l"/>
                <a:tab pos="5845444" algn="l"/>
                <a:tab pos="6933671" algn="l"/>
                <a:tab pos="8021899" algn="l"/>
                <a:tab pos="9110126" algn="l"/>
                <a:tab pos="10198354" algn="l"/>
                <a:tab pos="11286581" algn="l"/>
                <a:tab pos="12374809" algn="l"/>
              </a:tabLst>
            </a:pPr>
            <a:r>
              <a:rPr lang="ru-RU" dirty="0" smtClean="0"/>
              <a:t>Вопросы изложены простым, ясным языком</a:t>
            </a:r>
          </a:p>
          <a:p>
            <a:pPr marL="404307" indent="-404307">
              <a:spcBef>
                <a:spcPts val="714"/>
              </a:spcBef>
              <a:tabLst>
                <a:tab pos="404307" algn="l"/>
                <a:tab pos="1492534" algn="l"/>
                <a:tab pos="2580762" algn="l"/>
                <a:tab pos="3668989" algn="l"/>
                <a:tab pos="4757216" algn="l"/>
                <a:tab pos="5845444" algn="l"/>
                <a:tab pos="6933671" algn="l"/>
                <a:tab pos="8021899" algn="l"/>
                <a:tab pos="9110126" algn="l"/>
                <a:tab pos="10198354" algn="l"/>
                <a:tab pos="11286581" algn="l"/>
                <a:tab pos="12374809" algn="l"/>
              </a:tabLst>
            </a:pPr>
            <a:r>
              <a:rPr lang="ru-RU" dirty="0" smtClean="0">
                <a:solidFill>
                  <a:srgbClr val="6C276A"/>
                </a:solidFill>
              </a:rPr>
              <a:t>Требуют </a:t>
            </a:r>
            <a:r>
              <a:rPr lang="ru-RU" dirty="0" smtClean="0">
                <a:solidFill>
                  <a:srgbClr val="FF0000"/>
                </a:solidFill>
              </a:rPr>
              <a:t>перевода с обыденного языка на язык предметной</a:t>
            </a:r>
            <a:r>
              <a:rPr lang="ru-RU" dirty="0" smtClean="0">
                <a:solidFill>
                  <a:srgbClr val="6C276A"/>
                </a:solidFill>
              </a:rPr>
              <a:t> </a:t>
            </a:r>
            <a:r>
              <a:rPr lang="ru-RU" dirty="0" smtClean="0"/>
              <a:t>области (математики, физики и др.)</a:t>
            </a:r>
          </a:p>
          <a:p>
            <a:pPr marL="404307" indent="-404307">
              <a:spcBef>
                <a:spcPts val="714"/>
              </a:spcBef>
              <a:tabLst>
                <a:tab pos="404307" algn="l"/>
                <a:tab pos="1492534" algn="l"/>
                <a:tab pos="2580762" algn="l"/>
                <a:tab pos="3668989" algn="l"/>
                <a:tab pos="4757216" algn="l"/>
                <a:tab pos="5845444" algn="l"/>
                <a:tab pos="6933671" algn="l"/>
                <a:tab pos="8021899" algn="l"/>
                <a:tab pos="9110126" algn="l"/>
                <a:tab pos="10198354" algn="l"/>
                <a:tab pos="11286581" algn="l"/>
                <a:tab pos="12374809" algn="l"/>
              </a:tabLst>
            </a:pPr>
            <a:r>
              <a:rPr lang="ru-RU" dirty="0" smtClean="0"/>
              <a:t>Используются </a:t>
            </a:r>
            <a:r>
              <a:rPr lang="ru-RU" dirty="0" smtClean="0">
                <a:solidFill>
                  <a:srgbClr val="FF0000"/>
                </a:solidFill>
              </a:rPr>
              <a:t>разные формы представления информации</a:t>
            </a:r>
            <a:r>
              <a:rPr lang="ru-RU" dirty="0" smtClean="0">
                <a:solidFill>
                  <a:srgbClr val="6C276A"/>
                </a:solidFill>
              </a:rPr>
              <a:t>: </a:t>
            </a:r>
            <a:r>
              <a:rPr lang="ru-RU" dirty="0" smtClean="0"/>
              <a:t>рисунки, таблицы, диаграммы, переписка в чатах, комиксы и др.</a:t>
            </a:r>
            <a:endParaRPr lang="ru-RU" i="1" dirty="0" smtClean="0"/>
          </a:p>
        </p:txBody>
      </p:sp>
    </p:spTree>
    <p:extLst>
      <p:ext uri="{BB962C8B-B14F-4D97-AF65-F5344CB8AC3E}">
        <p14:creationId xmlns:p14="http://schemas.microsoft.com/office/powerpoint/2010/main" val="1891708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1634720" y="3429002"/>
            <a:ext cx="2604758" cy="1654284"/>
          </a:xfrm>
          <a:prstGeom prst="rect">
            <a:avLst/>
          </a:prstGeom>
          <a:solidFill>
            <a:schemeClr val="accent2">
              <a:lumMod val="60000"/>
              <a:lumOff val="40000"/>
              <a:alpha val="36000"/>
            </a:schemeClr>
          </a:solidFill>
          <a:ln w="9525">
            <a:noFill/>
            <a:miter lim="800000"/>
            <a:headEnd/>
            <a:tailEnd/>
          </a:ln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3200" dirty="0"/>
              <a:t>Уровни функциональной </a:t>
            </a:r>
            <a:br>
              <a:rPr lang="ru-RU" sz="3200" dirty="0"/>
            </a:br>
            <a:r>
              <a:rPr lang="ru-RU" sz="3200" dirty="0"/>
              <a:t>грамотности в исследовании </a:t>
            </a:r>
            <a:r>
              <a:rPr lang="en-US" sz="3200" dirty="0"/>
              <a:t>PISA</a:t>
            </a:r>
            <a:endParaRPr lang="ru-RU" sz="3200" dirty="0"/>
          </a:p>
        </p:txBody>
      </p:sp>
      <p:sp>
        <p:nvSpPr>
          <p:cNvPr id="14339" name="Text Box 366"/>
          <p:cNvSpPr txBox="1">
            <a:spLocks noChangeArrowheads="1"/>
          </p:cNvSpPr>
          <p:nvPr/>
        </p:nvSpPr>
        <p:spPr bwMode="auto">
          <a:xfrm>
            <a:off x="4356100" y="2349501"/>
            <a:ext cx="47879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/>
          <a:lstStyle/>
          <a:p>
            <a:pPr>
              <a:spcAft>
                <a:spcPts val="1000"/>
              </a:spcAft>
            </a:pPr>
            <a:r>
              <a:rPr lang="ru-RU" dirty="0"/>
              <a:t>Самостоятельно мыслящие и способные функционировать в сложных условиях</a:t>
            </a:r>
          </a:p>
        </p:txBody>
      </p:sp>
      <p:sp>
        <p:nvSpPr>
          <p:cNvPr id="14340" name="Text Box 367"/>
          <p:cNvSpPr txBox="1">
            <a:spLocks noChangeArrowheads="1"/>
          </p:cNvSpPr>
          <p:nvPr/>
        </p:nvSpPr>
        <p:spPr bwMode="auto">
          <a:xfrm>
            <a:off x="4356100" y="3357563"/>
            <a:ext cx="47879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/>
          <a:lstStyle/>
          <a:p>
            <a:pPr>
              <a:spcAft>
                <a:spcPts val="1000"/>
              </a:spcAft>
            </a:pPr>
            <a:r>
              <a:rPr lang="ru-RU" i="1" dirty="0"/>
              <a:t>4 уровень</a:t>
            </a:r>
            <a:r>
              <a:rPr lang="ru-RU" dirty="0"/>
              <a:t> – проявляется способность использовать имеющиеся знания и умения для получения новой информации</a:t>
            </a:r>
          </a:p>
        </p:txBody>
      </p:sp>
      <p:sp>
        <p:nvSpPr>
          <p:cNvPr id="14341" name="Text Box 368"/>
          <p:cNvSpPr txBox="1">
            <a:spLocks noChangeArrowheads="1"/>
          </p:cNvSpPr>
          <p:nvPr/>
        </p:nvSpPr>
        <p:spPr bwMode="auto">
          <a:xfrm>
            <a:off x="4356100" y="4797426"/>
            <a:ext cx="47879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/>
          <a:lstStyle/>
          <a:p>
            <a:pPr>
              <a:spcAft>
                <a:spcPts val="1000"/>
              </a:spcAft>
            </a:pPr>
            <a:r>
              <a:rPr lang="ru-RU" i="1" dirty="0"/>
              <a:t>2 уровень</a:t>
            </a:r>
            <a:r>
              <a:rPr lang="ru-RU" dirty="0"/>
              <a:t> – пороговый, при достижении которого учащиеся начинают демонстрировать применение знаний и умений в простейших не учебных ситуациях</a:t>
            </a:r>
          </a:p>
        </p:txBody>
      </p:sp>
      <p:sp>
        <p:nvSpPr>
          <p:cNvPr id="14342" name="Правая фигурная скобка 368"/>
          <p:cNvSpPr>
            <a:spLocks/>
          </p:cNvSpPr>
          <p:nvPr/>
        </p:nvSpPr>
        <p:spPr bwMode="auto">
          <a:xfrm>
            <a:off x="4140200" y="1989139"/>
            <a:ext cx="215900" cy="1368425"/>
          </a:xfrm>
          <a:prstGeom prst="rightBrace">
            <a:avLst>
              <a:gd name="adj1" fmla="val 68341"/>
              <a:gd name="adj2" fmla="val 50000"/>
            </a:avLst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</p:spPr>
        <p:txBody>
          <a:bodyPr lIns="91433" tIns="45716" rIns="91433" bIns="45716"/>
          <a:lstStyle/>
          <a:p>
            <a:endParaRPr lang="ru-RU"/>
          </a:p>
        </p:txBody>
      </p:sp>
      <p:pic>
        <p:nvPicPr>
          <p:cNvPr id="14343" name="Picture 3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4" y="1268414"/>
            <a:ext cx="2808287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PISA_WebBanner6-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620120" y="120430"/>
            <a:ext cx="1349643" cy="516907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38372" y="154982"/>
            <a:ext cx="1356465" cy="5169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Прямая соединительная линия 19"/>
          <p:cNvCxnSpPr/>
          <p:nvPr/>
        </p:nvCxnSpPr>
        <p:spPr>
          <a:xfrm flipH="1">
            <a:off x="1690141" y="4256143"/>
            <a:ext cx="2388617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"/>
          <p:cNvSpPr txBox="1"/>
          <p:nvPr/>
        </p:nvSpPr>
        <p:spPr>
          <a:xfrm>
            <a:off x="221320" y="4049357"/>
            <a:ext cx="1413400" cy="827143"/>
          </a:xfrm>
          <a:prstGeom prst="rect">
            <a:avLst/>
          </a:prstGeom>
        </p:spPr>
        <p:txBody>
          <a:bodyPr wrap="square" lIns="76828" tIns="38414" rIns="76828" bIns="38414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900" kern="0" dirty="0">
                <a:latin typeface="Arial" pitchFamily="34" charset="0"/>
                <a:cs typeface="Arial" pitchFamily="34" charset="0"/>
              </a:rPr>
              <a:t>Среднее значение </a:t>
            </a:r>
            <a:br>
              <a:rPr lang="ru-RU" sz="900" kern="0" dirty="0">
                <a:latin typeface="Arial" pitchFamily="34" charset="0"/>
                <a:cs typeface="Arial" pitchFamily="34" charset="0"/>
              </a:rPr>
            </a:br>
            <a:r>
              <a:rPr lang="ru-RU" sz="900" kern="0" dirty="0">
                <a:latin typeface="Arial" pitchFamily="34" charset="0"/>
                <a:cs typeface="Arial" pitchFamily="34" charset="0"/>
              </a:rPr>
              <a:t>международной шкалы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3906956" y="4118286"/>
            <a:ext cx="443363" cy="551428"/>
          </a:xfrm>
          <a:prstGeom prst="rect">
            <a:avLst/>
          </a:prstGeom>
        </p:spPr>
        <p:txBody>
          <a:bodyPr wrap="square" lIns="76828" tIns="38414" rIns="76828" bIns="38414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00" b="1" kern="0" dirty="0">
                <a:latin typeface="Arial" pitchFamily="34" charset="0"/>
                <a:cs typeface="Arial" pitchFamily="34" charset="0"/>
              </a:rPr>
              <a:t>500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3906956" y="5083285"/>
            <a:ext cx="443363" cy="482500"/>
          </a:xfrm>
          <a:prstGeom prst="rect">
            <a:avLst/>
          </a:prstGeom>
        </p:spPr>
        <p:txBody>
          <a:bodyPr wrap="square" lIns="76828" tIns="38414" rIns="76828" bIns="38414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00" b="1" kern="0" dirty="0">
                <a:latin typeface="Arial" pitchFamily="34" charset="0"/>
                <a:cs typeface="Arial" pitchFamily="34" charset="0"/>
              </a:rPr>
              <a:t>400</a:t>
            </a:r>
          </a:p>
        </p:txBody>
      </p:sp>
      <p:sp>
        <p:nvSpPr>
          <p:cNvPr id="26" name="TextBox 1"/>
          <p:cNvSpPr txBox="1"/>
          <p:nvPr/>
        </p:nvSpPr>
        <p:spPr>
          <a:xfrm>
            <a:off x="3906956" y="3360071"/>
            <a:ext cx="443363" cy="482500"/>
          </a:xfrm>
          <a:prstGeom prst="rect">
            <a:avLst/>
          </a:prstGeom>
        </p:spPr>
        <p:txBody>
          <a:bodyPr wrap="square" lIns="76828" tIns="38414" rIns="76828" bIns="38414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00" b="1" kern="0" dirty="0">
                <a:latin typeface="Arial" pitchFamily="34" charset="0"/>
                <a:cs typeface="Arial" pitchFamily="34" charset="0"/>
              </a:rPr>
              <a:t>600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88912" y="6234801"/>
            <a:ext cx="4751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/>
              <a:t>©</a:t>
            </a:r>
            <a:r>
              <a:rPr lang="en-US" sz="1600" i="1" dirty="0" smtClean="0"/>
              <a:t> </a:t>
            </a:r>
            <a:r>
              <a:rPr lang="ru-RU" sz="1600" i="1" dirty="0" smtClean="0"/>
              <a:t>По данным сайта </a:t>
            </a:r>
            <a:r>
              <a:rPr lang="en-US" sz="1600" i="1" dirty="0" smtClean="0"/>
              <a:t>www.centroko.ru</a:t>
            </a:r>
            <a:endParaRPr lang="ru-RU" sz="1600" i="1" dirty="0"/>
          </a:p>
          <a:p>
            <a:pPr algn="r"/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15030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5400</TotalTime>
  <Words>919</Words>
  <Application>Microsoft Office PowerPoint</Application>
  <PresentationFormat>Экран (4:3)</PresentationFormat>
  <Paragraphs>114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1_Тема Office</vt:lpstr>
      <vt:lpstr>Презентация PowerPoint</vt:lpstr>
      <vt:lpstr>Актуальность проблемы</vt:lpstr>
      <vt:lpstr>Международные рамки оценки качества образования</vt:lpstr>
      <vt:lpstr>Международные рамки оценки качества образования</vt:lpstr>
      <vt:lpstr>Понятие функциональной грамотности</vt:lpstr>
      <vt:lpstr>Презентация PowerPoint</vt:lpstr>
      <vt:lpstr>Концептуальные рамки оценки  PISA - 2021 </vt:lpstr>
      <vt:lpstr>Особенности заданий для оценки функциональной грамотности </vt:lpstr>
      <vt:lpstr>Уровни функциональной  грамотности в исследовании PISA</vt:lpstr>
      <vt:lpstr>Презентация PowerPoint</vt:lpstr>
      <vt:lpstr>Результаты Московской области</vt:lpstr>
      <vt:lpstr>Результаты Московской области: читательская грамотность</vt:lpstr>
      <vt:lpstr>Результаты Московской области: естественнонаучная грамотность</vt:lpstr>
      <vt:lpstr>Результаты Московской области: математическая грамотность</vt:lpstr>
      <vt:lpstr>Презентация PowerPoint</vt:lpstr>
      <vt:lpstr>Участие Московской области</vt:lpstr>
      <vt:lpstr>Основные затруднения в выполнении заданий мониторинга МФГ: математическая грамотность</vt:lpstr>
      <vt:lpstr>Основные затруднения в выполнении заданий мониторинга МФГ: ЧГ</vt:lpstr>
      <vt:lpstr>Основные затруднения в выполнении заданий мониторинга МФГ: ЕНГ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Иванов Сергей Геннадьевич</dc:creator>
  <cp:lastModifiedBy>Беловолова Елена Александровна</cp:lastModifiedBy>
  <cp:revision>675</cp:revision>
  <cp:lastPrinted>2019-06-05T07:48:14Z</cp:lastPrinted>
  <dcterms:created xsi:type="dcterms:W3CDTF">2015-09-28T12:26:45Z</dcterms:created>
  <dcterms:modified xsi:type="dcterms:W3CDTF">2020-02-18T05:54:16Z</dcterms:modified>
</cp:coreProperties>
</file>